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charts/chart39.xml" ContentType="application/vnd.openxmlformats-officedocument.drawingml.chart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charts/chart28.xml" ContentType="application/vnd.openxmlformats-officedocument.drawingml.char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charts/chart17.xml" ContentType="application/vnd.openxmlformats-officedocument.drawingml.chart+xml"/>
  <Override PartName="/ppt/charts/chart26.xml" ContentType="application/vnd.openxmlformats-officedocument.drawingml.chart+xml"/>
  <Override PartName="/ppt/charts/chart35.xml" ContentType="application/vnd.openxmlformats-officedocument.drawingml.char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charts/chart13.xml" ContentType="application/vnd.openxmlformats-officedocument.drawingml.chart+xml"/>
  <Override PartName="/ppt/charts/chart15.xml" ContentType="application/vnd.openxmlformats-officedocument.drawingml.chart+xml"/>
  <Override PartName="/ppt/charts/chart24.xml" ContentType="application/vnd.openxmlformats-officedocument.drawingml.chart+xml"/>
  <Override PartName="/ppt/charts/chart33.xml" ContentType="application/vnd.openxmlformats-officedocument.drawingml.char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22.xml" ContentType="application/vnd.openxmlformats-officedocument.drawingml.chart+xml"/>
  <Override PartName="/ppt/charts/chart31.xml" ContentType="application/vnd.openxmlformats-officedocument.drawingml.chart+xml"/>
  <Override PartName="/ppt/charts/chart40.xml" ContentType="application/vnd.openxmlformats-officedocument.drawingml.chart+xml"/>
  <Override PartName="/ppt/charts/chart7.xml" ContentType="application/vnd.openxmlformats-officedocument.drawingml.chart+xml"/>
  <Override PartName="/ppt/charts/chart20.xml" ContentType="application/vnd.openxmlformats-officedocument.drawingml.chart+xml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charts/chart29.xml" ContentType="application/vnd.openxmlformats-officedocument.drawingml.char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charts/chart18.xml" ContentType="application/vnd.openxmlformats-officedocument.drawingml.chart+xml"/>
  <Override PartName="/ppt/charts/chart27.xml" ContentType="application/vnd.openxmlformats-officedocument.drawingml.chart+xml"/>
  <Override PartName="/ppt/charts/chart36.xml" ContentType="application/vnd.openxmlformats-officedocument.drawingml.chart+xml"/>
  <Override PartName="/ppt/charts/chart38.xml" ContentType="application/vnd.openxmlformats-officedocument.drawingml.char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charts/chart16.xml" ContentType="application/vnd.openxmlformats-officedocument.drawingml.chart+xml"/>
  <Override PartName="/ppt/charts/chart25.xml" ContentType="application/vnd.openxmlformats-officedocument.drawingml.chart+xml"/>
  <Override PartName="/ppt/charts/chart34.xml" ContentType="application/vnd.openxmlformats-officedocument.drawingml.char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charts/chart14.xml" ContentType="application/vnd.openxmlformats-officedocument.drawingml.chart+xml"/>
  <Override PartName="/ppt/charts/chart23.xml" ContentType="application/vnd.openxmlformats-officedocument.drawingml.chart+xml"/>
  <Override PartName="/ppt/charts/chart32.xml" ContentType="application/vnd.openxmlformats-officedocument.drawingml.char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charts/chart21.xml" ContentType="application/vnd.openxmlformats-officedocument.drawingml.chart+xml"/>
  <Override PartName="/ppt/charts/chart30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10.xml" ContentType="application/vnd.openxmlformats-officedocument.drawingml.chart+xml"/>
  <Override PartName="/ppt/charts/chart4.xml" ContentType="application/vnd.openxmlformats-officedocument.drawingml.chart+xml"/>
  <Override PartName="/ppt/slides/slide8.xml" ContentType="application/vnd.openxmlformats-officedocument.presentationml.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charts/chart19.xml" ContentType="application/vnd.openxmlformats-officedocument.drawingml.chart+xml"/>
  <Override PartName="/ppt/charts/chart37.xml" ContentType="application/vnd.openxmlformats-officedocument.drawingml.char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96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14995" autoAdjust="0"/>
    <p:restoredTop sz="94660"/>
  </p:normalViewPr>
  <p:slideViewPr>
    <p:cSldViewPr>
      <p:cViewPr>
        <p:scale>
          <a:sx n="118" d="100"/>
          <a:sy n="118" d="100"/>
        </p:scale>
        <p:origin x="922" y="97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oni\Desktop\gr&#224;fics%20inserci&#243;%20laboral%202011-12\Gr&#224;fics%20inserci&#243;%20laboral\Inserci&#243;%20laboral%20evoluci&#243;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oni\Desktop\gr&#224;fics%20inserci&#243;%20laboral%202011-12\Gr&#224;fics%20inserci&#243;%20laboral\Comer&#231;%20superior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oni\Desktop\gr&#224;fics%20inserci&#243;%20laboral%202011-12\Gr&#224;fics%20inserci&#243;%20laboral\Edificaci&#243;%20i%20obra%20civil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oni\Desktop\gr&#224;fics%20inserci&#243;%20laboral%202011-12\Gr&#224;fics%20inserci&#243;%20laboral\Edificaci&#243;%20i%20obra%20civil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oni\Desktop\gr&#224;fics%20inserci&#243;%20laboral%202011-12\Gr&#224;fics%20inserci&#243;%20laboral\Electricitat%20i%20electr&#242;nica%20mitj&#224;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oni\Desktop\gr&#224;fics%20inserci&#243;%20laboral%202011-12\Gr&#224;fics%20inserci&#243;%20laboral\Electricitat%20i%20electr&#242;nica%20mitj&#224;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oni\Desktop\gr&#224;fics%20inserci&#243;%20laboral%202011-12\Gr&#224;fics%20inserci&#243;%20laboral\Electricitat%20i%20electr&#242;nica%20superior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oni\Desktop\gr&#224;fics%20inserci&#243;%20laboral%202011-12\Gr&#224;fics%20inserci&#243;%20laboral\Electricitat%20i%20electr&#242;nica%20superior.xlsx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oni\Desktop\gr&#224;fics%20inserci&#243;%20laboral%202011-12\Gr&#224;fics%20inserci&#243;%20laboral\Inform&#224;tica%20mitj&#224;.xlsx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oni\Desktop\gr&#224;fics%20inserci&#243;%20laboral%202011-12\Gr&#224;fics%20inserci&#243;%20laboral\Inform&#224;tica%20mitj&#224;.xlsx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oni\Desktop\gr&#224;fics%20inserci&#243;%20laboral%202011-12\Gr&#224;fics%20inserci&#243;%20laboral\Inform&#224;tica%20superior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oni\Desktop\gr&#224;fics%20inserci&#243;%20laboral%202011-12\Gr&#224;fics%20inserci&#243;%20laboral\Inserci&#243;%20laboral%20evoluci&#243;.xlsx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oni\Desktop\gr&#224;fics%20inserci&#243;%20laboral%202011-12\Gr&#224;fics%20inserci&#243;%20laboral\Inform&#224;tica%20superior.xlsx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oni\Desktop\gr&#224;fics%20inserci&#243;%20laboral%202011-12\Gr&#224;fics%20inserci&#243;%20laboral\Manteniment%20industrial%20mitj&#224;.xlsx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oni\Desktop\gr&#224;fics%20inserci&#243;%20laboral%202011-12\Gr&#224;fics%20inserci&#243;%20laboral\Manteniment%20industrial%20mitj&#224;.xlsx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oni\Desktop\gr&#224;fics%20inserci&#243;%20laboral%202011-12\Gr&#224;fics%20inserci&#243;%20laboral\Manteniment%20industrial%20superior.xlsx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oni\Desktop\gr&#224;fics%20inserci&#243;%20laboral%202011-12\Gr&#224;fics%20inserci&#243;%20laboral\Manteniment%20industrial%20superior.xlsx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oni\Desktop\gr&#224;fics%20inserci&#243;%20laboral%202011-12\Gr&#224;fics%20inserci&#243;%20laboral\Automoci&#243;%20mitj&#224;.xlsx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oni\Desktop\gr&#224;fics%20inserci&#243;%20laboral%202011-12\Gr&#224;fics%20inserci&#243;%20laboral\Automoci&#243;%20mitj&#224;.xlsx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oni\Desktop\gr&#224;fics%20inserci&#243;%20laboral%202011-12\Gr&#224;fics%20inserci&#243;%20laboral\Automoci&#243;%20superior.xlsx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oni\Desktop\gr&#224;fics%20inserci&#243;%20laboral%202011-12\Gr&#224;fics%20inserci&#243;%20laboral\Automoci&#243;%20superior.xlsx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oni\Desktop\gr&#224;fics%20inserci&#243;%20laboral%202011-12\Gr&#224;fics%20inserci&#243;%20laboral\Qu&#237;mica%20mitj&#224;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oni\Desktop\gr&#224;fics%20inserci&#243;%20laboral%202011-12\Gr&#224;fics%20inserci&#243;%20laboral\Administratiu%20mitj&#224;.xlsx" TargetMode="External"/></Relationships>
</file>

<file path=ppt/charts/_rels/chart3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oni\Desktop\gr&#224;fics%20inserci&#243;%20laboral%202011-12\Gr&#224;fics%20inserci&#243;%20laboral\Qu&#237;mica%20mitj&#224;.xlsx" TargetMode="External"/></Relationships>
</file>

<file path=ppt/charts/_rels/chart3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oni\Desktop\gr&#224;fics%20inserci&#243;%20laboral%202011-12\Gr&#224;fics%20inserci&#243;%20laboral\Qu&#237;mica%20superior.xlsx" TargetMode="External"/></Relationships>
</file>

<file path=ppt/charts/_rels/chart3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oni\Desktop\gr&#224;fics%20inserci&#243;%20laboral%202011-12\Gr&#224;fics%20inserci&#243;%20laboral\Qu&#237;mica%20superior.xlsx" TargetMode="External"/></Relationships>
</file>

<file path=ppt/charts/_rels/chart3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oni\Desktop\gr&#224;fics%20inserci&#243;%20laboral%202011-12\Gr&#224;fics%20inserci&#243;%20laboral\Sanitat%20mitj&#224;.xlsx" TargetMode="External"/></Relationships>
</file>

<file path=ppt/charts/_rels/chart3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oni\Desktop\gr&#224;fics%20inserci&#243;%20laboral%202011-12\Gr&#224;fics%20inserci&#243;%20laboral\Sanitat%20mitj&#224;.xlsx" TargetMode="External"/></Relationships>
</file>

<file path=ppt/charts/_rels/chart3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oni\Desktop\gr&#224;fics%20inserci&#243;%20laboral%202011-12\Gr&#224;fics%20inserci&#243;%20laboral\Sanitat%20superior.xlsx" TargetMode="External"/></Relationships>
</file>

<file path=ppt/charts/_rels/chart3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oni\Desktop\gr&#224;fics%20inserci&#243;%20laboral%202011-12\Gr&#224;fics%20inserci&#243;%20laboral\Sanitat%20superior.xlsx" TargetMode="External"/></Relationships>
</file>

<file path=ppt/charts/_rels/chart3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oni\Desktop\gr&#224;fics%20inserci&#243;%20laboral%202011-12\Gr&#224;fics%20inserci&#243;%20laboral\Serveis%20a%20la%20comunitat%20mitj&#224;.xlsx" TargetMode="External"/></Relationships>
</file>

<file path=ppt/charts/_rels/chart3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oni\Desktop\gr&#224;fics%20inserci&#243;%20laboral%202011-12\Gr&#224;fics%20inserci&#243;%20laboral\Serveis%20a%20la%20comunitat%20mitj&#224;.xlsx" TargetMode="External"/></Relationships>
</file>

<file path=ppt/charts/_rels/chart3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oni\Desktop\gr&#224;fics%20inserci&#243;%20laboral%202011-12\Gr&#224;fics%20inserci&#243;%20laboral\Serveis%20a%20la%20comunitat%20superior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oni\Desktop\gr&#224;fics%20inserci&#243;%20laboral%202011-12\Gr&#224;fics%20inserci&#243;%20laboral\Administratiu%20mitj&#224;.xlsx" TargetMode="External"/></Relationships>
</file>

<file path=ppt/charts/_rels/chart4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oni\Desktop\gr&#224;fics%20inserci&#243;%20laboral%202011-12\Gr&#224;fics%20inserci&#243;%20laboral\Serveis%20a%20la%20comunitat%20superior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oni\Desktop\gr&#224;fics%20inserci&#243;%20laboral%202011-12\Gr&#224;fics%20inserci&#243;%20laboral\Administratiu%20superior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oni\Desktop\gr&#224;fics%20inserci&#243;%20laboral%202011-12\Gr&#224;fics%20inserci&#243;%20laboral\Administratiu%20superior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oni\Desktop\gr&#224;fics%20inserci&#243;%20laboral%202011-12\Gr&#224;fics%20inserci&#243;%20laboral\Comer&#231;%20mitj&#224;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oni\Desktop\gr&#224;fics%20inserci&#243;%20laboral%202011-12\Gr&#224;fics%20inserci&#243;%20laboral\Comer&#231;%20mitj&#224;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oni\Desktop\gr&#224;fics%20inserci&#243;%20laboral%202011-12\Gr&#224;fics%20inserci&#243;%20laboral\Comer&#231;%20superior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'C:\Users\Toni\Desktop\gràfics inserció laboral 2011-12\[gràfic1 toni.xlsx]Hoja1'!$B$1</c:f>
              <c:strCache>
                <c:ptCount val="1"/>
                <c:pt idx="0">
                  <c:v>Treballen</c:v>
                </c:pt>
              </c:strCache>
            </c:strRef>
          </c:tx>
          <c:dLbls>
            <c:showVal val="1"/>
          </c:dLbls>
          <c:cat>
            <c:strRef>
              <c:f>'C:\Users\Toni\Desktop\gràfics inserció laboral 2011-12\[gràfic1 toni.xlsx]Hoja1'!$A$2:$A$7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toni.xlsx]Hoja1'!$B$2:$B$7</c:f>
              <c:numCache>
                <c:formatCode>General</c:formatCode>
                <c:ptCount val="6"/>
                <c:pt idx="0">
                  <c:v>82.460000000000008</c:v>
                </c:pt>
                <c:pt idx="1">
                  <c:v>57.27</c:v>
                </c:pt>
                <c:pt idx="2">
                  <c:v>50.14</c:v>
                </c:pt>
                <c:pt idx="3">
                  <c:v>59.93</c:v>
                </c:pt>
                <c:pt idx="4">
                  <c:v>45.6</c:v>
                </c:pt>
                <c:pt idx="5">
                  <c:v>44.82</c:v>
                </c:pt>
              </c:numCache>
            </c:numRef>
          </c:val>
        </c:ser>
        <c:ser>
          <c:idx val="1"/>
          <c:order val="1"/>
          <c:tx>
            <c:strRef>
              <c:f>'C:\Users\Toni\Desktop\gràfics inserció laboral 2011-12\[gràfic1 toni.xlsx]Hoja1'!$C$1</c:f>
              <c:strCache>
                <c:ptCount val="1"/>
                <c:pt idx="0">
                  <c:v>Estudien </c:v>
                </c:pt>
              </c:strCache>
            </c:strRef>
          </c:tx>
          <c:dLbls>
            <c:showVal val="1"/>
          </c:dLbls>
          <c:cat>
            <c:strRef>
              <c:f>'C:\Users\Toni\Desktop\gràfics inserció laboral 2011-12\[gràfic1 toni.xlsx]Hoja1'!$A$2:$A$7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toni.xlsx]Hoja1'!$C$2:$C$7</c:f>
              <c:numCache>
                <c:formatCode>General</c:formatCode>
                <c:ptCount val="6"/>
                <c:pt idx="0">
                  <c:v>13.98</c:v>
                </c:pt>
                <c:pt idx="1">
                  <c:v>31.419999999999998</c:v>
                </c:pt>
                <c:pt idx="2">
                  <c:v>36.630000000000003</c:v>
                </c:pt>
                <c:pt idx="3">
                  <c:v>27.73</c:v>
                </c:pt>
                <c:pt idx="4">
                  <c:v>40.71</c:v>
                </c:pt>
                <c:pt idx="5">
                  <c:v>38.910000000000004</c:v>
                </c:pt>
              </c:numCache>
            </c:numRef>
          </c:val>
        </c:ser>
        <c:ser>
          <c:idx val="2"/>
          <c:order val="2"/>
          <c:tx>
            <c:strRef>
              <c:f>'C:\Users\Toni\Desktop\gràfics inserció laboral 2011-12\[gràfic1 toni.xlsx]Hoja1'!$D$1</c:f>
              <c:strCache>
                <c:ptCount val="1"/>
                <c:pt idx="0">
                  <c:v>Buscant feina</c:v>
                </c:pt>
              </c:strCache>
            </c:strRef>
          </c:tx>
          <c:dLbls>
            <c:showVal val="1"/>
          </c:dLbls>
          <c:cat>
            <c:strRef>
              <c:f>'C:\Users\Toni\Desktop\gràfics inserció laboral 2011-12\[gràfic1 toni.xlsx]Hoja1'!$A$2:$A$7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toni.xlsx]Hoja1'!$D$2:$D$7</c:f>
              <c:numCache>
                <c:formatCode>General</c:formatCode>
                <c:ptCount val="6"/>
                <c:pt idx="0">
                  <c:v>4.54</c:v>
                </c:pt>
                <c:pt idx="1">
                  <c:v>10.28</c:v>
                </c:pt>
                <c:pt idx="2">
                  <c:v>13.209999999999999</c:v>
                </c:pt>
                <c:pt idx="3">
                  <c:v>12.32</c:v>
                </c:pt>
                <c:pt idx="4">
                  <c:v>13.68</c:v>
                </c:pt>
                <c:pt idx="5">
                  <c:v>16.850000000000001</c:v>
                </c:pt>
              </c:numCache>
            </c:numRef>
          </c:val>
        </c:ser>
        <c:dLbls>
          <c:showVal val="1"/>
        </c:dLbls>
        <c:gapWidth val="75"/>
        <c:axId val="67275008"/>
        <c:axId val="67293184"/>
      </c:barChart>
      <c:catAx>
        <c:axId val="67275008"/>
        <c:scaling>
          <c:orientation val="minMax"/>
        </c:scaling>
        <c:axPos val="b"/>
        <c:majorTickMark val="none"/>
        <c:tickLblPos val="nextTo"/>
        <c:crossAx val="67293184"/>
        <c:crosses val="autoZero"/>
        <c:auto val="1"/>
        <c:lblAlgn val="ctr"/>
        <c:lblOffset val="100"/>
      </c:catAx>
      <c:valAx>
        <c:axId val="67293184"/>
        <c:scaling>
          <c:orientation val="minMax"/>
        </c:scaling>
        <c:axPos val="l"/>
        <c:numFmt formatCode="General" sourceLinked="1"/>
        <c:majorTickMark val="none"/>
        <c:tickLblPos val="nextTo"/>
        <c:crossAx val="67275008"/>
        <c:crosses val="autoZero"/>
        <c:crossBetween val="between"/>
      </c:valAx>
    </c:plotArea>
    <c:legend>
      <c:legendPos val="b"/>
      <c:layout/>
    </c:legend>
    <c:plotVisOnly val="1"/>
    <c:dispBlanksAs val="gap"/>
  </c:chart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autoTitleDeleted val="1"/>
    <c:plotArea>
      <c:layout/>
      <c:lineChart>
        <c:grouping val="standard"/>
        <c:ser>
          <c:idx val="0"/>
          <c:order val="0"/>
          <c:tx>
            <c:strRef>
              <c:f>'C:\Users\Toni\Desktop\gràfics inserció laboral 2011-12\[gràfic1 toni.xlsx]Hoja1'!$B$79</c:f>
              <c:strCache>
                <c:ptCount val="1"/>
                <c:pt idx="0">
                  <c:v>Treballen</c:v>
                </c:pt>
              </c:strCache>
            </c:strRef>
          </c:tx>
          <c:dLbls>
            <c:dLbl>
              <c:idx val="0"/>
              <c:layout>
                <c:manualLayout>
                  <c:x val="-2.9813664596273316E-2"/>
                  <c:y val="3.5555555555555556E-2"/>
                </c:manualLayout>
              </c:layout>
              <c:showVal val="1"/>
            </c:dLbl>
            <c:showVal val="1"/>
          </c:dLbls>
          <c:cat>
            <c:strRef>
              <c:f>'C:\Users\Toni\Desktop\gràfics inserció laboral 2011-12\[gràfic1 toni.xlsx]Hoja1'!$A$80:$A$85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toni.xlsx]Hoja1'!$B$80:$B$85</c:f>
              <c:numCache>
                <c:formatCode>General</c:formatCode>
                <c:ptCount val="6"/>
                <c:pt idx="0">
                  <c:v>100</c:v>
                </c:pt>
                <c:pt idx="1">
                  <c:v>33.33</c:v>
                </c:pt>
                <c:pt idx="2">
                  <c:v>40</c:v>
                </c:pt>
                <c:pt idx="3">
                  <c:v>80</c:v>
                </c:pt>
                <c:pt idx="4">
                  <c:v>50</c:v>
                </c:pt>
                <c:pt idx="5">
                  <c:v>66.66</c:v>
                </c:pt>
              </c:numCache>
            </c:numRef>
          </c:val>
        </c:ser>
        <c:ser>
          <c:idx val="1"/>
          <c:order val="1"/>
          <c:tx>
            <c:strRef>
              <c:f>'C:\Users\Toni\Desktop\gràfics inserció laboral 2011-12\[gràfic1 toni.xlsx]Hoja1'!$C$79</c:f>
              <c:strCache>
                <c:ptCount val="1"/>
                <c:pt idx="0">
                  <c:v>Estudien </c:v>
                </c:pt>
              </c:strCache>
            </c:strRef>
          </c:tx>
          <c:dLbls>
            <c:dLbl>
              <c:idx val="3"/>
              <c:layout>
                <c:manualLayout>
                  <c:x val="-3.8888888888888834E-2"/>
                  <c:y val="2.3424186189767788E-2"/>
                </c:manualLayout>
              </c:layout>
              <c:showVal val="1"/>
            </c:dLbl>
            <c:dLbl>
              <c:idx val="4"/>
              <c:layout>
                <c:manualLayout>
                  <c:x val="-6.7901234567901243E-3"/>
                  <c:y val="1.6560232595803373E-2"/>
                </c:manualLayout>
              </c:layout>
              <c:showVal val="1"/>
            </c:dLbl>
            <c:showVal val="1"/>
          </c:dLbls>
          <c:cat>
            <c:strRef>
              <c:f>'C:\Users\Toni\Desktop\gràfics inserció laboral 2011-12\[gràfic1 toni.xlsx]Hoja1'!$A$80:$A$85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toni.xlsx]Hoja1'!$C$80:$C$85</c:f>
              <c:numCache>
                <c:formatCode>General</c:formatCode>
                <c:ptCount val="6"/>
                <c:pt idx="0">
                  <c:v>0</c:v>
                </c:pt>
                <c:pt idx="1">
                  <c:v>33.33</c:v>
                </c:pt>
                <c:pt idx="2">
                  <c:v>30</c:v>
                </c:pt>
                <c:pt idx="3">
                  <c:v>6.6599999999999993</c:v>
                </c:pt>
                <c:pt idx="4">
                  <c:v>12.5</c:v>
                </c:pt>
                <c:pt idx="5">
                  <c:v>33.33</c:v>
                </c:pt>
              </c:numCache>
            </c:numRef>
          </c:val>
        </c:ser>
        <c:ser>
          <c:idx val="2"/>
          <c:order val="2"/>
          <c:tx>
            <c:strRef>
              <c:f>'C:\Users\Toni\Desktop\gràfics inserció laboral 2011-12\[gràfic1 toni.xlsx]Hoja1'!$D$79</c:f>
              <c:strCache>
                <c:ptCount val="1"/>
                <c:pt idx="0">
                  <c:v>Buscant feina</c:v>
                </c:pt>
              </c:strCache>
            </c:strRef>
          </c:tx>
          <c:dLbls>
            <c:dLbl>
              <c:idx val="0"/>
              <c:layout>
                <c:manualLayout>
                  <c:x val="-1.5182709356148082E-17"/>
                  <c:y val="-2.5396825396825397E-2"/>
                </c:manualLayout>
              </c:layout>
              <c:showVal val="1"/>
            </c:dLbl>
            <c:showVal val="1"/>
          </c:dLbls>
          <c:cat>
            <c:strRef>
              <c:f>'C:\Users\Toni\Desktop\gràfics inserció laboral 2011-12\[gràfic1 toni.xlsx]Hoja1'!$A$80:$A$85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toni.xlsx]Hoja1'!$D$80:$D$85</c:f>
              <c:numCache>
                <c:formatCode>General</c:formatCode>
                <c:ptCount val="6"/>
                <c:pt idx="0">
                  <c:v>0</c:v>
                </c:pt>
                <c:pt idx="1">
                  <c:v>33.33</c:v>
                </c:pt>
                <c:pt idx="2">
                  <c:v>30</c:v>
                </c:pt>
                <c:pt idx="3">
                  <c:v>13.33</c:v>
                </c:pt>
                <c:pt idx="4">
                  <c:v>37.5</c:v>
                </c:pt>
                <c:pt idx="5">
                  <c:v>0</c:v>
                </c:pt>
              </c:numCache>
            </c:numRef>
          </c:val>
        </c:ser>
        <c:dLbls>
          <c:showVal val="1"/>
        </c:dLbls>
        <c:marker val="1"/>
        <c:axId val="69667072"/>
        <c:axId val="69689344"/>
      </c:lineChart>
      <c:catAx>
        <c:axId val="69667072"/>
        <c:scaling>
          <c:orientation val="minMax"/>
        </c:scaling>
        <c:axPos val="b"/>
        <c:majorTickMark val="none"/>
        <c:tickLblPos val="nextTo"/>
        <c:crossAx val="69689344"/>
        <c:crosses val="autoZero"/>
        <c:auto val="1"/>
        <c:lblAlgn val="ctr"/>
        <c:lblOffset val="100"/>
      </c:catAx>
      <c:valAx>
        <c:axId val="69689344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crossAx val="69667072"/>
        <c:crosses val="autoZero"/>
        <c:crossBetween val="between"/>
      </c:valAx>
    </c:plotArea>
    <c:legend>
      <c:legendPos val="r"/>
    </c:legend>
    <c:plotVisOnly val="1"/>
    <c:dispBlanksAs val="zero"/>
  </c:chart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plotArea>
      <c:layout/>
      <c:barChart>
        <c:barDir val="col"/>
        <c:grouping val="clustered"/>
        <c:ser>
          <c:idx val="0"/>
          <c:order val="0"/>
          <c:tx>
            <c:strRef>
              <c:f>'C:\Users\Toni\Desktop\gràfics inserció laboral 2011-12\[gràfic1 toni.xlsx]Hoja1'!$B$94</c:f>
              <c:strCache>
                <c:ptCount val="1"/>
                <c:pt idx="0">
                  <c:v>Treballen</c:v>
                </c:pt>
              </c:strCache>
            </c:strRef>
          </c:tx>
          <c:dLbls>
            <c:showVal val="1"/>
          </c:dLbls>
          <c:cat>
            <c:strRef>
              <c:f>'C:\Users\Toni\Desktop\gràfics inserció laboral 2011-12\[gràfic1 toni.xlsx]Hoja1'!$A$95:$A$100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toni.xlsx]Hoja1'!$B$95:$B$100</c:f>
              <c:numCache>
                <c:formatCode>General</c:formatCode>
                <c:ptCount val="6"/>
                <c:pt idx="0">
                  <c:v>99.460000000000008</c:v>
                </c:pt>
                <c:pt idx="1">
                  <c:v>26.310000000000002</c:v>
                </c:pt>
                <c:pt idx="2">
                  <c:v>23.52</c:v>
                </c:pt>
                <c:pt idx="3">
                  <c:v>33.32</c:v>
                </c:pt>
                <c:pt idx="4">
                  <c:v>33.33</c:v>
                </c:pt>
                <c:pt idx="5">
                  <c:v>50</c:v>
                </c:pt>
              </c:numCache>
            </c:numRef>
          </c:val>
        </c:ser>
        <c:ser>
          <c:idx val="1"/>
          <c:order val="1"/>
          <c:tx>
            <c:strRef>
              <c:f>'C:\Users\Toni\Desktop\gràfics inserció laboral 2011-12\[gràfic1 toni.xlsx]Hoja1'!$C$94</c:f>
              <c:strCache>
                <c:ptCount val="1"/>
                <c:pt idx="0">
                  <c:v>Estudien </c:v>
                </c:pt>
              </c:strCache>
            </c:strRef>
          </c:tx>
          <c:dLbls>
            <c:showVal val="1"/>
          </c:dLbls>
          <c:cat>
            <c:strRef>
              <c:f>'C:\Users\Toni\Desktop\gràfics inserció laboral 2011-12\[gràfic1 toni.xlsx]Hoja1'!$A$95:$A$100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toni.xlsx]Hoja1'!$C$95:$C$100</c:f>
              <c:numCache>
                <c:formatCode>General</c:formatCode>
                <c:ptCount val="6"/>
                <c:pt idx="0">
                  <c:v>10.52</c:v>
                </c:pt>
                <c:pt idx="1">
                  <c:v>21.05</c:v>
                </c:pt>
                <c:pt idx="2">
                  <c:v>70.58</c:v>
                </c:pt>
                <c:pt idx="3">
                  <c:v>50</c:v>
                </c:pt>
                <c:pt idx="4">
                  <c:v>55.55</c:v>
                </c:pt>
                <c:pt idx="5">
                  <c:v>40</c:v>
                </c:pt>
              </c:numCache>
            </c:numRef>
          </c:val>
        </c:ser>
        <c:ser>
          <c:idx val="2"/>
          <c:order val="2"/>
          <c:tx>
            <c:strRef>
              <c:f>'C:\Users\Toni\Desktop\gràfics inserció laboral 2011-12\[gràfic1 toni.xlsx]Hoja1'!$D$94</c:f>
              <c:strCache>
                <c:ptCount val="1"/>
                <c:pt idx="0">
                  <c:v>Buscant feina</c:v>
                </c:pt>
              </c:strCache>
            </c:strRef>
          </c:tx>
          <c:dLbls>
            <c:showVal val="1"/>
          </c:dLbls>
          <c:cat>
            <c:strRef>
              <c:f>'C:\Users\Toni\Desktop\gràfics inserció laboral 2011-12\[gràfic1 toni.xlsx]Hoja1'!$A$95:$A$100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toni.xlsx]Hoja1'!$D$95:$D$100</c:f>
              <c:numCache>
                <c:formatCode>General</c:formatCode>
                <c:ptCount val="6"/>
                <c:pt idx="0">
                  <c:v>0</c:v>
                </c:pt>
                <c:pt idx="1">
                  <c:v>52.63</c:v>
                </c:pt>
                <c:pt idx="2">
                  <c:v>5.88</c:v>
                </c:pt>
                <c:pt idx="3">
                  <c:v>16.66</c:v>
                </c:pt>
                <c:pt idx="4">
                  <c:v>11.11</c:v>
                </c:pt>
                <c:pt idx="5">
                  <c:v>10</c:v>
                </c:pt>
              </c:numCache>
            </c:numRef>
          </c:val>
        </c:ser>
        <c:dLbls>
          <c:showVal val="1"/>
        </c:dLbls>
        <c:gapWidth val="75"/>
        <c:axId val="69728512"/>
        <c:axId val="69746688"/>
      </c:barChart>
      <c:catAx>
        <c:axId val="69728512"/>
        <c:scaling>
          <c:orientation val="minMax"/>
        </c:scaling>
        <c:axPos val="b"/>
        <c:majorTickMark val="none"/>
        <c:tickLblPos val="nextTo"/>
        <c:crossAx val="69746688"/>
        <c:crosses val="autoZero"/>
        <c:auto val="1"/>
        <c:lblAlgn val="ctr"/>
        <c:lblOffset val="100"/>
      </c:catAx>
      <c:valAx>
        <c:axId val="69746688"/>
        <c:scaling>
          <c:orientation val="minMax"/>
        </c:scaling>
        <c:axPos val="l"/>
        <c:numFmt formatCode="General" sourceLinked="1"/>
        <c:majorTickMark val="none"/>
        <c:tickLblPos val="nextTo"/>
        <c:crossAx val="69728512"/>
        <c:crosses val="autoZero"/>
        <c:crossBetween val="between"/>
      </c:valAx>
    </c:plotArea>
    <c:legend>
      <c:legendPos val="b"/>
    </c:legend>
    <c:plotVisOnly val="1"/>
    <c:dispBlanksAs val="gap"/>
  </c:chart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autoTitleDeleted val="1"/>
    <c:plotArea>
      <c:layout/>
      <c:lineChart>
        <c:grouping val="standard"/>
        <c:ser>
          <c:idx val="0"/>
          <c:order val="0"/>
          <c:tx>
            <c:strRef>
              <c:f>'C:\Users\Toni\Desktop\gràfics inserció laboral 2011-12\[gràfic1 toni.xlsx]Hoja1'!$B$94</c:f>
              <c:strCache>
                <c:ptCount val="1"/>
                <c:pt idx="0">
                  <c:v>Treballen</c:v>
                </c:pt>
              </c:strCache>
            </c:strRef>
          </c:tx>
          <c:dLbls>
            <c:dLbl>
              <c:idx val="0"/>
              <c:layout>
                <c:manualLayout>
                  <c:x val="-5.6847545219638244E-2"/>
                  <c:y val="1.3227513227513229E-2"/>
                </c:manualLayout>
              </c:layout>
              <c:showVal val="1"/>
            </c:dLbl>
            <c:dLbl>
              <c:idx val="1"/>
              <c:layout>
                <c:manualLayout>
                  <c:x val="-5.401234567901235E-2"/>
                  <c:y val="-2.806032660894488E-3"/>
                </c:manualLayout>
              </c:layout>
              <c:showVal val="1"/>
            </c:dLbl>
            <c:showVal val="1"/>
          </c:dLbls>
          <c:cat>
            <c:strRef>
              <c:f>'C:\Users\Toni\Desktop\gràfics inserció laboral 2011-12\[gràfic1 toni.xlsx]Hoja1'!$A$95:$A$100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toni.xlsx]Hoja1'!$B$95:$B$100</c:f>
              <c:numCache>
                <c:formatCode>General</c:formatCode>
                <c:ptCount val="6"/>
                <c:pt idx="0">
                  <c:v>99.460000000000008</c:v>
                </c:pt>
                <c:pt idx="1">
                  <c:v>26.310000000000002</c:v>
                </c:pt>
                <c:pt idx="2">
                  <c:v>23.52</c:v>
                </c:pt>
                <c:pt idx="3">
                  <c:v>33.32</c:v>
                </c:pt>
                <c:pt idx="4">
                  <c:v>33.33</c:v>
                </c:pt>
                <c:pt idx="5">
                  <c:v>50</c:v>
                </c:pt>
              </c:numCache>
            </c:numRef>
          </c:val>
        </c:ser>
        <c:ser>
          <c:idx val="1"/>
          <c:order val="1"/>
          <c:tx>
            <c:strRef>
              <c:f>'C:\Users\Toni\Desktop\gràfics inserció laboral 2011-12\[gràfic1 toni.xlsx]Hoja1'!$C$94</c:f>
              <c:strCache>
                <c:ptCount val="1"/>
                <c:pt idx="0">
                  <c:v>Estudien </c:v>
                </c:pt>
              </c:strCache>
            </c:strRef>
          </c:tx>
          <c:dLbls>
            <c:dLbl>
              <c:idx val="0"/>
              <c:layout>
                <c:manualLayout>
                  <c:x val="-5.9732920981776523E-2"/>
                  <c:y val="-1.9841269841269602E-3"/>
                </c:manualLayout>
              </c:layout>
              <c:showVal val="1"/>
            </c:dLbl>
            <c:dLbl>
              <c:idx val="1"/>
              <c:layout>
                <c:manualLayout>
                  <c:x val="-2.777777777777779E-2"/>
                  <c:y val="3.3672391930733757E-2"/>
                </c:manualLayout>
              </c:layout>
              <c:showVal val="1"/>
            </c:dLbl>
            <c:dLbl>
              <c:idx val="2"/>
              <c:layout>
                <c:manualLayout>
                  <c:x val="-1.94444444444445E-2"/>
                  <c:y val="3.2407407407407413E-2"/>
                </c:manualLayout>
              </c:layout>
              <c:showVal val="1"/>
            </c:dLbl>
            <c:showVal val="1"/>
          </c:dLbls>
          <c:cat>
            <c:strRef>
              <c:f>'C:\Users\Toni\Desktop\gràfics inserció laboral 2011-12\[gràfic1 toni.xlsx]Hoja1'!$A$95:$A$100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toni.xlsx]Hoja1'!$C$95:$C$100</c:f>
              <c:numCache>
                <c:formatCode>General</c:formatCode>
                <c:ptCount val="6"/>
                <c:pt idx="0">
                  <c:v>10.52</c:v>
                </c:pt>
                <c:pt idx="1">
                  <c:v>21.05</c:v>
                </c:pt>
                <c:pt idx="2">
                  <c:v>70.58</c:v>
                </c:pt>
                <c:pt idx="3">
                  <c:v>50</c:v>
                </c:pt>
                <c:pt idx="4">
                  <c:v>55.55</c:v>
                </c:pt>
                <c:pt idx="5">
                  <c:v>40</c:v>
                </c:pt>
              </c:numCache>
            </c:numRef>
          </c:val>
        </c:ser>
        <c:ser>
          <c:idx val="2"/>
          <c:order val="2"/>
          <c:tx>
            <c:strRef>
              <c:f>'C:\Users\Toni\Desktop\gràfics inserció laboral 2011-12\[gràfic1 toni.xlsx]Hoja1'!$D$94</c:f>
              <c:strCache>
                <c:ptCount val="1"/>
                <c:pt idx="0">
                  <c:v>Buscant feina</c:v>
                </c:pt>
              </c:strCache>
            </c:strRef>
          </c:tx>
          <c:dLbls>
            <c:showVal val="1"/>
          </c:dLbls>
          <c:cat>
            <c:strRef>
              <c:f>'C:\Users\Toni\Desktop\gràfics inserció laboral 2011-12\[gràfic1 toni.xlsx]Hoja1'!$A$95:$A$100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toni.xlsx]Hoja1'!$D$95:$D$100</c:f>
              <c:numCache>
                <c:formatCode>General</c:formatCode>
                <c:ptCount val="6"/>
                <c:pt idx="0">
                  <c:v>0</c:v>
                </c:pt>
                <c:pt idx="1">
                  <c:v>52.63</c:v>
                </c:pt>
                <c:pt idx="2">
                  <c:v>5.88</c:v>
                </c:pt>
                <c:pt idx="3">
                  <c:v>16.66</c:v>
                </c:pt>
                <c:pt idx="4">
                  <c:v>11.11</c:v>
                </c:pt>
                <c:pt idx="5">
                  <c:v>10</c:v>
                </c:pt>
              </c:numCache>
            </c:numRef>
          </c:val>
        </c:ser>
        <c:dLbls>
          <c:showVal val="1"/>
        </c:dLbls>
        <c:marker val="1"/>
        <c:axId val="69781760"/>
        <c:axId val="69799936"/>
      </c:lineChart>
      <c:catAx>
        <c:axId val="69781760"/>
        <c:scaling>
          <c:orientation val="minMax"/>
        </c:scaling>
        <c:axPos val="b"/>
        <c:majorTickMark val="none"/>
        <c:tickLblPos val="nextTo"/>
        <c:crossAx val="69799936"/>
        <c:crosses val="autoZero"/>
        <c:auto val="1"/>
        <c:lblAlgn val="ctr"/>
        <c:lblOffset val="100"/>
      </c:catAx>
      <c:valAx>
        <c:axId val="69799936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crossAx val="69781760"/>
        <c:crosses val="autoZero"/>
        <c:crossBetween val="between"/>
      </c:valAx>
    </c:plotArea>
    <c:legend>
      <c:legendPos val="r"/>
    </c:legend>
    <c:plotVisOnly val="1"/>
    <c:dispBlanksAs val="zero"/>
  </c:chart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plotArea>
      <c:layout/>
      <c:barChart>
        <c:barDir val="col"/>
        <c:grouping val="clustered"/>
        <c:ser>
          <c:idx val="0"/>
          <c:order val="0"/>
          <c:tx>
            <c:strRef>
              <c:f>'C:\Users\Toni\Desktop\gràfics inserció laboral 2011-12\[gràfic1 toni.xlsx]Hoja1'!$B$109</c:f>
              <c:strCache>
                <c:ptCount val="1"/>
                <c:pt idx="0">
                  <c:v>Treballen</c:v>
                </c:pt>
              </c:strCache>
            </c:strRef>
          </c:tx>
          <c:dLbls>
            <c:showVal val="1"/>
          </c:dLbls>
          <c:cat>
            <c:strRef>
              <c:f>'C:\Users\Toni\Desktop\gràfics inserció laboral 2011-12\[gràfic1 toni.xlsx]Hoja1'!$A$110:$A$115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toni.xlsx]Hoja1'!$B$110:$B$115</c:f>
              <c:numCache>
                <c:formatCode>General</c:formatCode>
                <c:ptCount val="6"/>
                <c:pt idx="0">
                  <c:v>27.27</c:v>
                </c:pt>
                <c:pt idx="1">
                  <c:v>28.12</c:v>
                </c:pt>
                <c:pt idx="2">
                  <c:v>49.99</c:v>
                </c:pt>
                <c:pt idx="3">
                  <c:v>54.54</c:v>
                </c:pt>
                <c:pt idx="4">
                  <c:v>36.86</c:v>
                </c:pt>
                <c:pt idx="5">
                  <c:v>33.33</c:v>
                </c:pt>
              </c:numCache>
            </c:numRef>
          </c:val>
        </c:ser>
        <c:ser>
          <c:idx val="1"/>
          <c:order val="1"/>
          <c:tx>
            <c:strRef>
              <c:f>'C:\Users\Toni\Desktop\gràfics inserció laboral 2011-12\[gràfic1 toni.xlsx]Hoja1'!$C$109</c:f>
              <c:strCache>
                <c:ptCount val="1"/>
                <c:pt idx="0">
                  <c:v>Estudien </c:v>
                </c:pt>
              </c:strCache>
            </c:strRef>
          </c:tx>
          <c:dLbls>
            <c:showVal val="1"/>
          </c:dLbls>
          <c:cat>
            <c:strRef>
              <c:f>'C:\Users\Toni\Desktop\gràfics inserció laboral 2011-12\[gràfic1 toni.xlsx]Hoja1'!$A$110:$A$115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toni.xlsx]Hoja1'!$C$110:$C$115</c:f>
              <c:numCache>
                <c:formatCode>General</c:formatCode>
                <c:ptCount val="6"/>
                <c:pt idx="0">
                  <c:v>63.660000000000004</c:v>
                </c:pt>
                <c:pt idx="1">
                  <c:v>68.75</c:v>
                </c:pt>
                <c:pt idx="2">
                  <c:v>38.879999999999995</c:v>
                </c:pt>
                <c:pt idx="3">
                  <c:v>24.24</c:v>
                </c:pt>
                <c:pt idx="4">
                  <c:v>44.44</c:v>
                </c:pt>
                <c:pt idx="5">
                  <c:v>66.66</c:v>
                </c:pt>
              </c:numCache>
            </c:numRef>
          </c:val>
        </c:ser>
        <c:ser>
          <c:idx val="2"/>
          <c:order val="2"/>
          <c:tx>
            <c:strRef>
              <c:f>'C:\Users\Toni\Desktop\gràfics inserció laboral 2011-12\[gràfic1 toni.xlsx]Hoja1'!$D$109</c:f>
              <c:strCache>
                <c:ptCount val="1"/>
                <c:pt idx="0">
                  <c:v>Buscant feina</c:v>
                </c:pt>
              </c:strCache>
            </c:strRef>
          </c:tx>
          <c:dLbls>
            <c:showVal val="1"/>
          </c:dLbls>
          <c:cat>
            <c:strRef>
              <c:f>'C:\Users\Toni\Desktop\gràfics inserció laboral 2011-12\[gràfic1 toni.xlsx]Hoja1'!$A$110:$A$115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toni.xlsx]Hoja1'!$D$110:$D$115</c:f>
              <c:numCache>
                <c:formatCode>General</c:formatCode>
                <c:ptCount val="6"/>
                <c:pt idx="0">
                  <c:v>9.09</c:v>
                </c:pt>
                <c:pt idx="1">
                  <c:v>3.12</c:v>
                </c:pt>
                <c:pt idx="2">
                  <c:v>11.11</c:v>
                </c:pt>
                <c:pt idx="3">
                  <c:v>21.21</c:v>
                </c:pt>
                <c:pt idx="4">
                  <c:v>18.75</c:v>
                </c:pt>
                <c:pt idx="5">
                  <c:v>0</c:v>
                </c:pt>
              </c:numCache>
            </c:numRef>
          </c:val>
        </c:ser>
        <c:dLbls>
          <c:showVal val="1"/>
        </c:dLbls>
        <c:gapWidth val="75"/>
        <c:axId val="69843200"/>
        <c:axId val="69869568"/>
      </c:barChart>
      <c:catAx>
        <c:axId val="69843200"/>
        <c:scaling>
          <c:orientation val="minMax"/>
        </c:scaling>
        <c:axPos val="b"/>
        <c:majorTickMark val="none"/>
        <c:tickLblPos val="nextTo"/>
        <c:crossAx val="69869568"/>
        <c:crosses val="autoZero"/>
        <c:auto val="1"/>
        <c:lblAlgn val="ctr"/>
        <c:lblOffset val="100"/>
      </c:catAx>
      <c:valAx>
        <c:axId val="69869568"/>
        <c:scaling>
          <c:orientation val="minMax"/>
        </c:scaling>
        <c:axPos val="l"/>
        <c:numFmt formatCode="General" sourceLinked="1"/>
        <c:majorTickMark val="none"/>
        <c:tickLblPos val="nextTo"/>
        <c:crossAx val="69843200"/>
        <c:crosses val="autoZero"/>
        <c:crossBetween val="between"/>
      </c:valAx>
    </c:plotArea>
    <c:legend>
      <c:legendPos val="b"/>
    </c:legend>
    <c:plotVisOnly val="1"/>
    <c:dispBlanksAs val="gap"/>
  </c:chart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autoTitleDeleted val="1"/>
    <c:plotArea>
      <c:layout/>
      <c:lineChart>
        <c:grouping val="standard"/>
        <c:ser>
          <c:idx val="0"/>
          <c:order val="0"/>
          <c:tx>
            <c:strRef>
              <c:f>'C:\Users\Toni\Desktop\gràfics inserció laboral 2011-12\[gràfic1 toni.xlsx]Hoja1'!$B$109</c:f>
              <c:strCache>
                <c:ptCount val="1"/>
                <c:pt idx="0">
                  <c:v>Treballen</c:v>
                </c:pt>
              </c:strCache>
            </c:strRef>
          </c:tx>
          <c:dLbls>
            <c:showVal val="1"/>
          </c:dLbls>
          <c:cat>
            <c:strRef>
              <c:f>'C:\Users\Toni\Desktop\gràfics inserció laboral 2011-12\[gràfic1 toni.xlsx]Hoja1'!$A$110:$A$115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toni.xlsx]Hoja1'!$B$110:$B$115</c:f>
              <c:numCache>
                <c:formatCode>General</c:formatCode>
                <c:ptCount val="6"/>
                <c:pt idx="0">
                  <c:v>27.27</c:v>
                </c:pt>
                <c:pt idx="1">
                  <c:v>28.12</c:v>
                </c:pt>
                <c:pt idx="2">
                  <c:v>49.99</c:v>
                </c:pt>
                <c:pt idx="3">
                  <c:v>54.54</c:v>
                </c:pt>
                <c:pt idx="4">
                  <c:v>36.86</c:v>
                </c:pt>
                <c:pt idx="5">
                  <c:v>33.33</c:v>
                </c:pt>
              </c:numCache>
            </c:numRef>
          </c:val>
        </c:ser>
        <c:ser>
          <c:idx val="1"/>
          <c:order val="1"/>
          <c:tx>
            <c:strRef>
              <c:f>'C:\Users\Toni\Desktop\gràfics inserció laboral 2011-12\[gràfic1 toni.xlsx]Hoja1'!$C$109</c:f>
              <c:strCache>
                <c:ptCount val="1"/>
                <c:pt idx="0">
                  <c:v>Estudien </c:v>
                </c:pt>
              </c:strCache>
            </c:strRef>
          </c:tx>
          <c:dLbls>
            <c:dLbl>
              <c:idx val="5"/>
              <c:layout>
                <c:manualLayout>
                  <c:x val="-2.1473889702293806E-2"/>
                  <c:y val="3.4934489808596134E-2"/>
                </c:manualLayout>
              </c:layout>
              <c:showVal val="1"/>
            </c:dLbl>
            <c:showVal val="1"/>
          </c:dLbls>
          <c:cat>
            <c:strRef>
              <c:f>'C:\Users\Toni\Desktop\gràfics inserció laboral 2011-12\[gràfic1 toni.xlsx]Hoja1'!$A$110:$A$115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toni.xlsx]Hoja1'!$C$110:$C$115</c:f>
              <c:numCache>
                <c:formatCode>General</c:formatCode>
                <c:ptCount val="6"/>
                <c:pt idx="0">
                  <c:v>63.660000000000004</c:v>
                </c:pt>
                <c:pt idx="1">
                  <c:v>68.75</c:v>
                </c:pt>
                <c:pt idx="2">
                  <c:v>38.879999999999995</c:v>
                </c:pt>
                <c:pt idx="3">
                  <c:v>24.24</c:v>
                </c:pt>
                <c:pt idx="4">
                  <c:v>44.44</c:v>
                </c:pt>
                <c:pt idx="5">
                  <c:v>66.66</c:v>
                </c:pt>
              </c:numCache>
            </c:numRef>
          </c:val>
        </c:ser>
        <c:ser>
          <c:idx val="2"/>
          <c:order val="2"/>
          <c:tx>
            <c:strRef>
              <c:f>'C:\Users\Toni\Desktop\gràfics inserció laboral 2011-12\[gràfic1 toni.xlsx]Hoja1'!$D$109</c:f>
              <c:strCache>
                <c:ptCount val="1"/>
                <c:pt idx="0">
                  <c:v>Buscant feina</c:v>
                </c:pt>
              </c:strCache>
            </c:strRef>
          </c:tx>
          <c:dLbls>
            <c:dLbl>
              <c:idx val="1"/>
              <c:layout>
                <c:manualLayout>
                  <c:x val="0"/>
                  <c:y val="-4.1666666666666664E-2"/>
                </c:manualLayout>
              </c:layout>
              <c:showVal val="1"/>
            </c:dLbl>
            <c:showVal val="1"/>
          </c:dLbls>
          <c:cat>
            <c:strRef>
              <c:f>'C:\Users\Toni\Desktop\gràfics inserció laboral 2011-12\[gràfic1 toni.xlsx]Hoja1'!$A$110:$A$115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toni.xlsx]Hoja1'!$D$110:$D$115</c:f>
              <c:numCache>
                <c:formatCode>General</c:formatCode>
                <c:ptCount val="6"/>
                <c:pt idx="0">
                  <c:v>9.09</c:v>
                </c:pt>
                <c:pt idx="1">
                  <c:v>3.12</c:v>
                </c:pt>
                <c:pt idx="2">
                  <c:v>11.11</c:v>
                </c:pt>
                <c:pt idx="3">
                  <c:v>21.21</c:v>
                </c:pt>
                <c:pt idx="4">
                  <c:v>18.75</c:v>
                </c:pt>
                <c:pt idx="5">
                  <c:v>0</c:v>
                </c:pt>
              </c:numCache>
            </c:numRef>
          </c:val>
        </c:ser>
        <c:dLbls>
          <c:showVal val="1"/>
        </c:dLbls>
        <c:marker val="1"/>
        <c:axId val="69908736"/>
        <c:axId val="69918720"/>
      </c:lineChart>
      <c:catAx>
        <c:axId val="69908736"/>
        <c:scaling>
          <c:orientation val="minMax"/>
        </c:scaling>
        <c:axPos val="b"/>
        <c:majorTickMark val="none"/>
        <c:tickLblPos val="nextTo"/>
        <c:crossAx val="69918720"/>
        <c:crosses val="autoZero"/>
        <c:auto val="1"/>
        <c:lblAlgn val="ctr"/>
        <c:lblOffset val="100"/>
      </c:catAx>
      <c:valAx>
        <c:axId val="69918720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crossAx val="69908736"/>
        <c:crosses val="autoZero"/>
        <c:crossBetween val="between"/>
      </c:valAx>
    </c:plotArea>
    <c:legend>
      <c:legendPos val="r"/>
    </c:legend>
    <c:plotVisOnly val="1"/>
    <c:dispBlanksAs val="zero"/>
  </c:chart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plotArea>
      <c:layout/>
      <c:barChart>
        <c:barDir val="col"/>
        <c:grouping val="clustered"/>
        <c:ser>
          <c:idx val="0"/>
          <c:order val="0"/>
          <c:tx>
            <c:strRef>
              <c:f>'C:\Users\Toni\Desktop\gràfics inserció laboral 2011-12\[gràfic1 toni.xlsx]Hoja1'!$B$125</c:f>
              <c:strCache>
                <c:ptCount val="1"/>
                <c:pt idx="0">
                  <c:v>Treballen</c:v>
                </c:pt>
              </c:strCache>
            </c:strRef>
          </c:tx>
          <c:dLbls>
            <c:dLbl>
              <c:idx val="2"/>
              <c:layout>
                <c:manualLayout>
                  <c:x val="-9.1074681238615673E-3"/>
                  <c:y val="0"/>
                </c:manualLayout>
              </c:layout>
              <c:showVal val="1"/>
            </c:dLbl>
            <c:showVal val="1"/>
          </c:dLbls>
          <c:cat>
            <c:strRef>
              <c:f>'C:\Users\Toni\Desktop\gràfics inserció laboral 2011-12\[gràfic1 toni.xlsx]Hoja1'!$A$126:$A$131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toni.xlsx]Hoja1'!$B$126:$B$131</c:f>
              <c:numCache>
                <c:formatCode>General</c:formatCode>
                <c:ptCount val="6"/>
                <c:pt idx="0">
                  <c:v>100</c:v>
                </c:pt>
                <c:pt idx="1">
                  <c:v>60</c:v>
                </c:pt>
                <c:pt idx="2">
                  <c:v>45.449999999999996</c:v>
                </c:pt>
                <c:pt idx="3">
                  <c:v>60</c:v>
                </c:pt>
                <c:pt idx="4">
                  <c:v>58.33</c:v>
                </c:pt>
                <c:pt idx="5">
                  <c:v>66.66</c:v>
                </c:pt>
              </c:numCache>
            </c:numRef>
          </c:val>
        </c:ser>
        <c:ser>
          <c:idx val="1"/>
          <c:order val="1"/>
          <c:tx>
            <c:strRef>
              <c:f>'C:\Users\Toni\Desktop\gràfics inserció laboral 2011-12\[gràfic1 toni.xlsx]Hoja1'!$C$125</c:f>
              <c:strCache>
                <c:ptCount val="1"/>
                <c:pt idx="0">
                  <c:v>Estudien </c:v>
                </c:pt>
              </c:strCache>
            </c:strRef>
          </c:tx>
          <c:dLbls>
            <c:showVal val="1"/>
          </c:dLbls>
          <c:cat>
            <c:strRef>
              <c:f>'C:\Users\Toni\Desktop\gràfics inserció laboral 2011-12\[gràfic1 toni.xlsx]Hoja1'!$A$126:$A$131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toni.xlsx]Hoja1'!$C$126:$C$131</c:f>
              <c:numCache>
                <c:formatCode>General</c:formatCode>
                <c:ptCount val="6"/>
                <c:pt idx="0">
                  <c:v>0</c:v>
                </c:pt>
                <c:pt idx="1">
                  <c:v>30</c:v>
                </c:pt>
                <c:pt idx="2">
                  <c:v>45.449999999999996</c:v>
                </c:pt>
                <c:pt idx="3">
                  <c:v>26.66</c:v>
                </c:pt>
                <c:pt idx="4">
                  <c:v>25</c:v>
                </c:pt>
                <c:pt idx="5">
                  <c:v>22.22</c:v>
                </c:pt>
              </c:numCache>
            </c:numRef>
          </c:val>
        </c:ser>
        <c:ser>
          <c:idx val="2"/>
          <c:order val="2"/>
          <c:tx>
            <c:strRef>
              <c:f>'C:\Users\Toni\Desktop\gràfics inserció laboral 2011-12\[gràfic1 toni.xlsx]Hoja1'!$D$125</c:f>
              <c:strCache>
                <c:ptCount val="1"/>
                <c:pt idx="0">
                  <c:v>Buscant feina</c:v>
                </c:pt>
              </c:strCache>
            </c:strRef>
          </c:tx>
          <c:dLbls>
            <c:showVal val="1"/>
          </c:dLbls>
          <c:cat>
            <c:strRef>
              <c:f>'C:\Users\Toni\Desktop\gràfics inserció laboral 2011-12\[gràfic1 toni.xlsx]Hoja1'!$A$126:$A$131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toni.xlsx]Hoja1'!$D$126:$D$131</c:f>
              <c:numCache>
                <c:formatCode>General</c:formatCode>
                <c:ptCount val="6"/>
                <c:pt idx="0">
                  <c:v>0</c:v>
                </c:pt>
                <c:pt idx="1">
                  <c:v>10</c:v>
                </c:pt>
                <c:pt idx="2">
                  <c:v>9.09</c:v>
                </c:pt>
                <c:pt idx="3">
                  <c:v>13.33</c:v>
                </c:pt>
                <c:pt idx="4">
                  <c:v>16.66</c:v>
                </c:pt>
                <c:pt idx="5">
                  <c:v>11.11</c:v>
                </c:pt>
              </c:numCache>
            </c:numRef>
          </c:val>
        </c:ser>
        <c:dLbls>
          <c:showVal val="1"/>
        </c:dLbls>
        <c:gapWidth val="75"/>
        <c:axId val="69949696"/>
        <c:axId val="69967872"/>
      </c:barChart>
      <c:catAx>
        <c:axId val="69949696"/>
        <c:scaling>
          <c:orientation val="minMax"/>
        </c:scaling>
        <c:axPos val="b"/>
        <c:majorTickMark val="none"/>
        <c:tickLblPos val="nextTo"/>
        <c:crossAx val="69967872"/>
        <c:crosses val="autoZero"/>
        <c:auto val="1"/>
        <c:lblAlgn val="ctr"/>
        <c:lblOffset val="100"/>
      </c:catAx>
      <c:valAx>
        <c:axId val="69967872"/>
        <c:scaling>
          <c:orientation val="minMax"/>
        </c:scaling>
        <c:axPos val="l"/>
        <c:numFmt formatCode="General" sourceLinked="1"/>
        <c:majorTickMark val="none"/>
        <c:tickLblPos val="nextTo"/>
        <c:crossAx val="69949696"/>
        <c:crosses val="autoZero"/>
        <c:crossBetween val="between"/>
      </c:valAx>
    </c:plotArea>
    <c:legend>
      <c:legendPos val="b"/>
    </c:legend>
    <c:plotVisOnly val="1"/>
    <c:dispBlanksAs val="gap"/>
  </c:chart>
  <c:externalData r:id="rId1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autoTitleDeleted val="1"/>
    <c:plotArea>
      <c:layout/>
      <c:lineChart>
        <c:grouping val="standard"/>
        <c:ser>
          <c:idx val="0"/>
          <c:order val="0"/>
          <c:tx>
            <c:strRef>
              <c:f>'C:\Users\Toni\Desktop\gràfics inserció laboral 2011-12\[gràfic1 toni.xlsx]Hoja1'!$B$125</c:f>
              <c:strCache>
                <c:ptCount val="1"/>
                <c:pt idx="0">
                  <c:v>Treballen</c:v>
                </c:pt>
              </c:strCache>
            </c:strRef>
          </c:tx>
          <c:dLbls>
            <c:dLbl>
              <c:idx val="0"/>
              <c:layout>
                <c:manualLayout>
                  <c:x val="-3.9492242595204542E-2"/>
                  <c:y val="2.7548203390771703E-2"/>
                </c:manualLayout>
              </c:layout>
              <c:showVal val="1"/>
            </c:dLbl>
            <c:showVal val="1"/>
          </c:dLbls>
          <c:cat>
            <c:strRef>
              <c:f>'C:\Users\Toni\Desktop\gràfics inserció laboral 2011-12\[gràfic1 toni.xlsx]Hoja1'!$A$126:$A$131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toni.xlsx]Hoja1'!$B$126:$B$131</c:f>
              <c:numCache>
                <c:formatCode>General</c:formatCode>
                <c:ptCount val="6"/>
                <c:pt idx="0">
                  <c:v>100</c:v>
                </c:pt>
                <c:pt idx="1">
                  <c:v>60</c:v>
                </c:pt>
                <c:pt idx="2">
                  <c:v>45.449999999999996</c:v>
                </c:pt>
                <c:pt idx="3">
                  <c:v>60</c:v>
                </c:pt>
                <c:pt idx="4">
                  <c:v>58.33</c:v>
                </c:pt>
                <c:pt idx="5">
                  <c:v>66.66</c:v>
                </c:pt>
              </c:numCache>
            </c:numRef>
          </c:val>
        </c:ser>
        <c:ser>
          <c:idx val="1"/>
          <c:order val="1"/>
          <c:tx>
            <c:strRef>
              <c:f>'C:\Users\Toni\Desktop\gràfics inserció laboral 2011-12\[gràfic1 toni.xlsx]Hoja1'!$C$125</c:f>
              <c:strCache>
                <c:ptCount val="1"/>
                <c:pt idx="0">
                  <c:v>Estudien </c:v>
                </c:pt>
              </c:strCache>
            </c:strRef>
          </c:tx>
          <c:dLbls>
            <c:showVal val="1"/>
          </c:dLbls>
          <c:cat>
            <c:strRef>
              <c:f>'C:\Users\Toni\Desktop\gràfics inserció laboral 2011-12\[gràfic1 toni.xlsx]Hoja1'!$A$126:$A$131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toni.xlsx]Hoja1'!$C$126:$C$131</c:f>
              <c:numCache>
                <c:formatCode>General</c:formatCode>
                <c:ptCount val="6"/>
                <c:pt idx="0">
                  <c:v>0</c:v>
                </c:pt>
                <c:pt idx="1">
                  <c:v>30</c:v>
                </c:pt>
                <c:pt idx="2">
                  <c:v>45.449999999999996</c:v>
                </c:pt>
                <c:pt idx="3">
                  <c:v>26.66</c:v>
                </c:pt>
                <c:pt idx="4">
                  <c:v>25</c:v>
                </c:pt>
                <c:pt idx="5">
                  <c:v>22.22</c:v>
                </c:pt>
              </c:numCache>
            </c:numRef>
          </c:val>
        </c:ser>
        <c:ser>
          <c:idx val="2"/>
          <c:order val="2"/>
          <c:tx>
            <c:strRef>
              <c:f>'C:\Users\Toni\Desktop\gràfics inserció laboral 2011-12\[gràfic1 toni.xlsx]Hoja1'!$D$125</c:f>
              <c:strCache>
                <c:ptCount val="1"/>
                <c:pt idx="0">
                  <c:v>Buscant feina</c:v>
                </c:pt>
              </c:strCache>
            </c:strRef>
          </c:tx>
          <c:dLbls>
            <c:dLbl>
              <c:idx val="0"/>
              <c:layout>
                <c:manualLayout>
                  <c:x val="-1.7238478182932586E-17"/>
                  <c:y val="-3.5812664408003216E-2"/>
                </c:manualLayout>
              </c:layout>
              <c:showVal val="1"/>
            </c:dLbl>
            <c:showVal val="1"/>
          </c:dLbls>
          <c:cat>
            <c:strRef>
              <c:f>'C:\Users\Toni\Desktop\gràfics inserció laboral 2011-12\[gràfic1 toni.xlsx]Hoja1'!$A$126:$A$131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toni.xlsx]Hoja1'!$D$126:$D$131</c:f>
              <c:numCache>
                <c:formatCode>General</c:formatCode>
                <c:ptCount val="6"/>
                <c:pt idx="0">
                  <c:v>0</c:v>
                </c:pt>
                <c:pt idx="1">
                  <c:v>10</c:v>
                </c:pt>
                <c:pt idx="2">
                  <c:v>9.09</c:v>
                </c:pt>
                <c:pt idx="3">
                  <c:v>13.33</c:v>
                </c:pt>
                <c:pt idx="4">
                  <c:v>16.66</c:v>
                </c:pt>
                <c:pt idx="5">
                  <c:v>11.11</c:v>
                </c:pt>
              </c:numCache>
            </c:numRef>
          </c:val>
        </c:ser>
        <c:dLbls>
          <c:showVal val="1"/>
        </c:dLbls>
        <c:marker val="1"/>
        <c:axId val="70019328"/>
        <c:axId val="70037504"/>
      </c:lineChart>
      <c:catAx>
        <c:axId val="70019328"/>
        <c:scaling>
          <c:orientation val="minMax"/>
        </c:scaling>
        <c:axPos val="b"/>
        <c:majorTickMark val="none"/>
        <c:tickLblPos val="nextTo"/>
        <c:crossAx val="70037504"/>
        <c:crosses val="autoZero"/>
        <c:auto val="1"/>
        <c:lblAlgn val="ctr"/>
        <c:lblOffset val="100"/>
      </c:catAx>
      <c:valAx>
        <c:axId val="70037504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crossAx val="70019328"/>
        <c:crosses val="autoZero"/>
        <c:crossBetween val="between"/>
      </c:valAx>
    </c:plotArea>
    <c:legend>
      <c:legendPos val="r"/>
    </c:legend>
    <c:plotVisOnly val="1"/>
    <c:dispBlanksAs val="zero"/>
  </c:chart>
  <c:externalData r:id="rId1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plotArea>
      <c:layout/>
      <c:barChart>
        <c:barDir val="col"/>
        <c:grouping val="clustered"/>
        <c:ser>
          <c:idx val="0"/>
          <c:order val="0"/>
          <c:tx>
            <c:strRef>
              <c:f>'C:\Users\Toni\Desktop\gràfics inserció laboral 2011-12\[gràfic1 toni.xlsx]Hoja1'!$B$142</c:f>
              <c:strCache>
                <c:ptCount val="1"/>
                <c:pt idx="0">
                  <c:v>Treballen</c:v>
                </c:pt>
              </c:strCache>
            </c:strRef>
          </c:tx>
          <c:dLbls>
            <c:showVal val="1"/>
          </c:dLbls>
          <c:cat>
            <c:strRef>
              <c:f>'C:\Users\Toni\Desktop\gràfics inserció laboral 2011-12\[gràfic1 toni.xlsx]Hoja1'!$A$143:$A$148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toni.xlsx]Hoja1'!$B$143:$B$148</c:f>
              <c:numCache>
                <c:formatCode>General</c:formatCode>
                <c:ptCount val="6"/>
                <c:pt idx="0">
                  <c:v>66.66</c:v>
                </c:pt>
                <c:pt idx="2">
                  <c:v>20</c:v>
                </c:pt>
                <c:pt idx="3">
                  <c:v>33.33</c:v>
                </c:pt>
                <c:pt idx="4">
                  <c:v>22.22</c:v>
                </c:pt>
                <c:pt idx="5">
                  <c:v>11.11</c:v>
                </c:pt>
              </c:numCache>
            </c:numRef>
          </c:val>
        </c:ser>
        <c:ser>
          <c:idx val="1"/>
          <c:order val="1"/>
          <c:tx>
            <c:strRef>
              <c:f>'C:\Users\Toni\Desktop\gràfics inserció laboral 2011-12\[gràfic1 toni.xlsx]Hoja1'!$C$142</c:f>
              <c:strCache>
                <c:ptCount val="1"/>
                <c:pt idx="0">
                  <c:v>Estudien </c:v>
                </c:pt>
              </c:strCache>
            </c:strRef>
          </c:tx>
          <c:dLbls>
            <c:dLbl>
              <c:idx val="2"/>
              <c:layout>
                <c:manualLayout>
                  <c:x val="-3.836930455635492E-2"/>
                  <c:y val="5.4597701149425318E-2"/>
                </c:manualLayout>
              </c:layout>
              <c:showVal val="1"/>
            </c:dLbl>
            <c:showVal val="1"/>
          </c:dLbls>
          <c:cat>
            <c:strRef>
              <c:f>'C:\Users\Toni\Desktop\gràfics inserció laboral 2011-12\[gràfic1 toni.xlsx]Hoja1'!$A$143:$A$148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toni.xlsx]Hoja1'!$C$143:$C$148</c:f>
              <c:numCache>
                <c:formatCode>General</c:formatCode>
                <c:ptCount val="6"/>
                <c:pt idx="0">
                  <c:v>33.33</c:v>
                </c:pt>
                <c:pt idx="2">
                  <c:v>80</c:v>
                </c:pt>
                <c:pt idx="3">
                  <c:v>55.55</c:v>
                </c:pt>
                <c:pt idx="4">
                  <c:v>55.55</c:v>
                </c:pt>
                <c:pt idx="5">
                  <c:v>77.77</c:v>
                </c:pt>
              </c:numCache>
            </c:numRef>
          </c:val>
        </c:ser>
        <c:ser>
          <c:idx val="2"/>
          <c:order val="2"/>
          <c:tx>
            <c:strRef>
              <c:f>'C:\Users\Toni\Desktop\gràfics inserció laboral 2011-12\[gràfic1 toni.xlsx]Hoja1'!$D$142</c:f>
              <c:strCache>
                <c:ptCount val="1"/>
                <c:pt idx="0">
                  <c:v>Buscant feina</c:v>
                </c:pt>
              </c:strCache>
            </c:strRef>
          </c:tx>
          <c:dLbls>
            <c:showVal val="1"/>
          </c:dLbls>
          <c:cat>
            <c:strRef>
              <c:f>'C:\Users\Toni\Desktop\gràfics inserció laboral 2011-12\[gràfic1 toni.xlsx]Hoja1'!$A$143:$A$148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toni.xlsx]Hoja1'!$D$143:$D$148</c:f>
              <c:numCache>
                <c:formatCode>General</c:formatCode>
                <c:ptCount val="6"/>
                <c:pt idx="0">
                  <c:v>0</c:v>
                </c:pt>
                <c:pt idx="2">
                  <c:v>0</c:v>
                </c:pt>
                <c:pt idx="3">
                  <c:v>11.11</c:v>
                </c:pt>
                <c:pt idx="4">
                  <c:v>22.22</c:v>
                </c:pt>
                <c:pt idx="5">
                  <c:v>11.11</c:v>
                </c:pt>
              </c:numCache>
            </c:numRef>
          </c:val>
        </c:ser>
        <c:dLbls>
          <c:showVal val="1"/>
        </c:dLbls>
        <c:gapWidth val="75"/>
        <c:axId val="70056192"/>
        <c:axId val="72384512"/>
      </c:barChart>
      <c:catAx>
        <c:axId val="70056192"/>
        <c:scaling>
          <c:orientation val="minMax"/>
        </c:scaling>
        <c:axPos val="b"/>
        <c:majorTickMark val="none"/>
        <c:tickLblPos val="nextTo"/>
        <c:crossAx val="72384512"/>
        <c:crosses val="autoZero"/>
        <c:auto val="1"/>
        <c:lblAlgn val="ctr"/>
        <c:lblOffset val="100"/>
      </c:catAx>
      <c:valAx>
        <c:axId val="72384512"/>
        <c:scaling>
          <c:orientation val="minMax"/>
        </c:scaling>
        <c:axPos val="l"/>
        <c:numFmt formatCode="General" sourceLinked="1"/>
        <c:majorTickMark val="none"/>
        <c:tickLblPos val="nextTo"/>
        <c:crossAx val="70056192"/>
        <c:crosses val="autoZero"/>
        <c:crossBetween val="between"/>
      </c:valAx>
    </c:plotArea>
    <c:legend>
      <c:legendPos val="b"/>
    </c:legend>
    <c:plotVisOnly val="1"/>
    <c:dispBlanksAs val="gap"/>
  </c:chart>
  <c:externalData r:id="rId1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autoTitleDeleted val="1"/>
    <c:plotArea>
      <c:layout/>
      <c:lineChart>
        <c:grouping val="standard"/>
        <c:ser>
          <c:idx val="0"/>
          <c:order val="0"/>
          <c:tx>
            <c:strRef>
              <c:f>'C:\Users\Toni\Desktop\gràfics inserció laboral 2011-12\[gràfic1 toni.xlsx]Hoja1'!$B$142</c:f>
              <c:strCache>
                <c:ptCount val="1"/>
                <c:pt idx="0">
                  <c:v>Treballen</c:v>
                </c:pt>
              </c:strCache>
            </c:strRef>
          </c:tx>
          <c:dLbls>
            <c:showVal val="1"/>
          </c:dLbls>
          <c:cat>
            <c:strRef>
              <c:f>'C:\Users\Toni\Desktop\gràfics inserció laboral 2011-12\[gràfic1 toni.xlsx]Hoja1'!$A$143:$A$148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toni.xlsx]Hoja1'!$B$143:$B$148</c:f>
              <c:numCache>
                <c:formatCode>General</c:formatCode>
                <c:ptCount val="6"/>
                <c:pt idx="0">
                  <c:v>66.66</c:v>
                </c:pt>
                <c:pt idx="2">
                  <c:v>20</c:v>
                </c:pt>
                <c:pt idx="3">
                  <c:v>33.33</c:v>
                </c:pt>
                <c:pt idx="4">
                  <c:v>22.22</c:v>
                </c:pt>
                <c:pt idx="5">
                  <c:v>11.11</c:v>
                </c:pt>
              </c:numCache>
            </c:numRef>
          </c:val>
        </c:ser>
        <c:ser>
          <c:idx val="1"/>
          <c:order val="1"/>
          <c:tx>
            <c:strRef>
              <c:f>'C:\Users\Toni\Desktop\gràfics inserció laboral 2011-12\[gràfic1 toni.xlsx]Hoja1'!$C$142</c:f>
              <c:strCache>
                <c:ptCount val="1"/>
                <c:pt idx="0">
                  <c:v>Estudien </c:v>
                </c:pt>
              </c:strCache>
            </c:strRef>
          </c:tx>
          <c:dLbls>
            <c:dLbl>
              <c:idx val="0"/>
              <c:layout>
                <c:manualLayout>
                  <c:x val="-4.2298850574712658E-2"/>
                  <c:y val="-4.3103448275862058E-2"/>
                </c:manualLayout>
              </c:layout>
              <c:showVal val="1"/>
            </c:dLbl>
            <c:dLbl>
              <c:idx val="2"/>
              <c:layout>
                <c:manualLayout>
                  <c:x val="-3.4567901234567891E-2"/>
                  <c:y val="-2.1324522538076426E-2"/>
                </c:manualLayout>
              </c:layout>
              <c:showVal val="1"/>
            </c:dLbl>
            <c:showVal val="1"/>
          </c:dLbls>
          <c:cat>
            <c:strRef>
              <c:f>'C:\Users\Toni\Desktop\gràfics inserció laboral 2011-12\[gràfic1 toni.xlsx]Hoja1'!$A$143:$A$148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toni.xlsx]Hoja1'!$C$143:$C$148</c:f>
              <c:numCache>
                <c:formatCode>General</c:formatCode>
                <c:ptCount val="6"/>
                <c:pt idx="0">
                  <c:v>33.33</c:v>
                </c:pt>
                <c:pt idx="2">
                  <c:v>80</c:v>
                </c:pt>
                <c:pt idx="3">
                  <c:v>55.55</c:v>
                </c:pt>
                <c:pt idx="4">
                  <c:v>55.55</c:v>
                </c:pt>
                <c:pt idx="5">
                  <c:v>77.77</c:v>
                </c:pt>
              </c:numCache>
            </c:numRef>
          </c:val>
        </c:ser>
        <c:ser>
          <c:idx val="2"/>
          <c:order val="2"/>
          <c:tx>
            <c:strRef>
              <c:f>'C:\Users\Toni\Desktop\gràfics inserció laboral 2011-12\[gràfic1 toni.xlsx]Hoja1'!$D$142</c:f>
              <c:strCache>
                <c:ptCount val="1"/>
                <c:pt idx="0">
                  <c:v>Buscant feina</c:v>
                </c:pt>
              </c:strCache>
            </c:strRef>
          </c:tx>
          <c:dLbls>
            <c:dLbl>
              <c:idx val="0"/>
              <c:layout>
                <c:manualLayout>
                  <c:x val="-1.6858042802343726E-17"/>
                  <c:y val="3.4482758620689655E-2"/>
                </c:manualLayout>
              </c:layout>
              <c:showVal val="1"/>
            </c:dLbl>
            <c:dLbl>
              <c:idx val="2"/>
              <c:layout>
                <c:manualLayout>
                  <c:x val="-2.2222440944881884E-2"/>
                  <c:y val="4.1666666666666664E-2"/>
                </c:manualLayout>
              </c:layout>
              <c:showVal val="1"/>
            </c:dLbl>
            <c:showVal val="1"/>
          </c:dLbls>
          <c:cat>
            <c:strRef>
              <c:f>'C:\Users\Toni\Desktop\gràfics inserció laboral 2011-12\[gràfic1 toni.xlsx]Hoja1'!$A$143:$A$148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toni.xlsx]Hoja1'!$D$143:$D$148</c:f>
              <c:numCache>
                <c:formatCode>General</c:formatCode>
                <c:ptCount val="6"/>
                <c:pt idx="0">
                  <c:v>0</c:v>
                </c:pt>
                <c:pt idx="2">
                  <c:v>0</c:v>
                </c:pt>
                <c:pt idx="3">
                  <c:v>11.11</c:v>
                </c:pt>
                <c:pt idx="4">
                  <c:v>22.22</c:v>
                </c:pt>
                <c:pt idx="5">
                  <c:v>11.11</c:v>
                </c:pt>
              </c:numCache>
            </c:numRef>
          </c:val>
        </c:ser>
        <c:dLbls>
          <c:showVal val="1"/>
        </c:dLbls>
        <c:marker val="1"/>
        <c:axId val="72489216"/>
        <c:axId val="72495104"/>
      </c:lineChart>
      <c:catAx>
        <c:axId val="72489216"/>
        <c:scaling>
          <c:orientation val="minMax"/>
        </c:scaling>
        <c:axPos val="b"/>
        <c:majorTickMark val="none"/>
        <c:tickLblPos val="nextTo"/>
        <c:crossAx val="72495104"/>
        <c:crosses val="autoZero"/>
        <c:auto val="1"/>
        <c:lblAlgn val="ctr"/>
        <c:lblOffset val="100"/>
      </c:catAx>
      <c:valAx>
        <c:axId val="72495104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crossAx val="72489216"/>
        <c:crosses val="autoZero"/>
        <c:crossBetween val="between"/>
      </c:valAx>
    </c:plotArea>
    <c:legend>
      <c:legendPos val="r"/>
    </c:legend>
    <c:plotVisOnly val="1"/>
    <c:dispBlanksAs val="zero"/>
  </c:chart>
  <c:externalData r:id="rId1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plotArea>
      <c:layout/>
      <c:barChart>
        <c:barDir val="col"/>
        <c:grouping val="clustered"/>
        <c:ser>
          <c:idx val="0"/>
          <c:order val="0"/>
          <c:tx>
            <c:strRef>
              <c:f>'C:\Users\Toni\Desktop\gràfics inserció laboral 2011-12\[gràfic1 toni.xlsx]Hoja1'!$B$159</c:f>
              <c:strCache>
                <c:ptCount val="1"/>
                <c:pt idx="0">
                  <c:v>Treballen</c:v>
                </c:pt>
              </c:strCache>
            </c:strRef>
          </c:tx>
          <c:dLbls>
            <c:showVal val="1"/>
          </c:dLbls>
          <c:cat>
            <c:strRef>
              <c:f>'C:\Users\Toni\Desktop\gràfics inserció laboral 2011-12\[gràfic1 toni.xlsx]Hoja1'!$A$160:$A$165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toni.xlsx]Hoja1'!$B$160:$B$165</c:f>
              <c:numCache>
                <c:formatCode>General</c:formatCode>
                <c:ptCount val="6"/>
                <c:pt idx="0">
                  <c:v>93.75</c:v>
                </c:pt>
                <c:pt idx="2">
                  <c:v>72.72</c:v>
                </c:pt>
                <c:pt idx="3">
                  <c:v>56.13</c:v>
                </c:pt>
                <c:pt idx="4">
                  <c:v>88.88</c:v>
                </c:pt>
                <c:pt idx="5">
                  <c:v>60</c:v>
                </c:pt>
              </c:numCache>
            </c:numRef>
          </c:val>
        </c:ser>
        <c:ser>
          <c:idx val="1"/>
          <c:order val="1"/>
          <c:tx>
            <c:strRef>
              <c:f>'C:\Users\Toni\Desktop\gràfics inserció laboral 2011-12\[gràfic1 toni.xlsx]Hoja1'!$C$159</c:f>
              <c:strCache>
                <c:ptCount val="1"/>
                <c:pt idx="0">
                  <c:v>Estudien </c:v>
                </c:pt>
              </c:strCache>
            </c:strRef>
          </c:tx>
          <c:dLbls>
            <c:showVal val="1"/>
          </c:dLbls>
          <c:cat>
            <c:strRef>
              <c:f>'C:\Users\Toni\Desktop\gràfics inserció laboral 2011-12\[gràfic1 toni.xlsx]Hoja1'!$A$160:$A$165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toni.xlsx]Hoja1'!$C$160:$C$165</c:f>
              <c:numCache>
                <c:formatCode>General</c:formatCode>
                <c:ptCount val="6"/>
                <c:pt idx="0">
                  <c:v>6.25</c:v>
                </c:pt>
                <c:pt idx="2">
                  <c:v>9.09</c:v>
                </c:pt>
                <c:pt idx="3">
                  <c:v>28.57</c:v>
                </c:pt>
                <c:pt idx="4">
                  <c:v>0</c:v>
                </c:pt>
                <c:pt idx="5">
                  <c:v>20</c:v>
                </c:pt>
              </c:numCache>
            </c:numRef>
          </c:val>
        </c:ser>
        <c:ser>
          <c:idx val="2"/>
          <c:order val="2"/>
          <c:tx>
            <c:strRef>
              <c:f>'C:\Users\Toni\Desktop\gràfics inserció laboral 2011-12\[gràfic1 toni.xlsx]Hoja1'!$D$159</c:f>
              <c:strCache>
                <c:ptCount val="1"/>
                <c:pt idx="0">
                  <c:v>Buscant feina</c:v>
                </c:pt>
              </c:strCache>
            </c:strRef>
          </c:tx>
          <c:dLbls>
            <c:showVal val="1"/>
          </c:dLbls>
          <c:cat>
            <c:strRef>
              <c:f>'C:\Users\Toni\Desktop\gràfics inserció laboral 2011-12\[gràfic1 toni.xlsx]Hoja1'!$A$160:$A$165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toni.xlsx]Hoja1'!$D$160:$D$165</c:f>
              <c:numCache>
                <c:formatCode>General</c:formatCode>
                <c:ptCount val="6"/>
                <c:pt idx="0">
                  <c:v>0</c:v>
                </c:pt>
                <c:pt idx="2">
                  <c:v>18.18</c:v>
                </c:pt>
                <c:pt idx="3">
                  <c:v>14.28</c:v>
                </c:pt>
                <c:pt idx="4">
                  <c:v>11.11</c:v>
                </c:pt>
                <c:pt idx="5">
                  <c:v>20</c:v>
                </c:pt>
              </c:numCache>
            </c:numRef>
          </c:val>
        </c:ser>
        <c:dLbls>
          <c:showVal val="1"/>
        </c:dLbls>
        <c:gapWidth val="75"/>
        <c:axId val="72562944"/>
        <c:axId val="72572928"/>
      </c:barChart>
      <c:catAx>
        <c:axId val="72562944"/>
        <c:scaling>
          <c:orientation val="minMax"/>
        </c:scaling>
        <c:axPos val="b"/>
        <c:majorTickMark val="none"/>
        <c:tickLblPos val="nextTo"/>
        <c:crossAx val="72572928"/>
        <c:crosses val="autoZero"/>
        <c:auto val="1"/>
        <c:lblAlgn val="ctr"/>
        <c:lblOffset val="100"/>
      </c:catAx>
      <c:valAx>
        <c:axId val="72572928"/>
        <c:scaling>
          <c:orientation val="minMax"/>
        </c:scaling>
        <c:axPos val="l"/>
        <c:numFmt formatCode="General" sourceLinked="1"/>
        <c:majorTickMark val="none"/>
        <c:tickLblPos val="nextTo"/>
        <c:crossAx val="72562944"/>
        <c:crosses val="autoZero"/>
        <c:crossBetween val="between"/>
      </c:valAx>
    </c:plotArea>
    <c:legend>
      <c:legendPos val="b"/>
    </c:legend>
    <c:plotVisOnly val="1"/>
    <c:dispBlanksAs val="gap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autoTitleDeleted val="1"/>
    <c:plotArea>
      <c:layout/>
      <c:lineChart>
        <c:grouping val="standard"/>
        <c:ser>
          <c:idx val="0"/>
          <c:order val="0"/>
          <c:tx>
            <c:strRef>
              <c:f>'C:\Users\Toni\Desktop\gràfics inserció laboral 2011-12\[gràfic1 toni.xlsx]Hoja1'!$B$1</c:f>
              <c:strCache>
                <c:ptCount val="1"/>
                <c:pt idx="0">
                  <c:v>Treballen</c:v>
                </c:pt>
              </c:strCache>
            </c:strRef>
          </c:tx>
          <c:dLbls>
            <c:dLbl>
              <c:idx val="1"/>
              <c:layout>
                <c:manualLayout>
                  <c:x val="0"/>
                  <c:y val="-3.4949754911403753E-3"/>
                </c:manualLayout>
              </c:layout>
              <c:showVal val="1"/>
            </c:dLbl>
            <c:dLbl>
              <c:idx val="4"/>
              <c:layout>
                <c:manualLayout>
                  <c:x val="-4.0160642570281112E-3"/>
                  <c:y val="-4.5434681384824878E-2"/>
                </c:manualLayout>
              </c:layout>
              <c:showVal val="1"/>
            </c:dLbl>
            <c:showVal val="1"/>
          </c:dLbls>
          <c:cat>
            <c:strRef>
              <c:f>'C:\Users\Toni\Desktop\gràfics inserció laboral 2011-12\[gràfic1 toni.xlsx]Hoja1'!$A$2:$A$7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toni.xlsx]Hoja1'!$B$2:$B$7</c:f>
              <c:numCache>
                <c:formatCode>General</c:formatCode>
                <c:ptCount val="6"/>
                <c:pt idx="0">
                  <c:v>82.460000000000008</c:v>
                </c:pt>
                <c:pt idx="1">
                  <c:v>57.27</c:v>
                </c:pt>
                <c:pt idx="2">
                  <c:v>50.14</c:v>
                </c:pt>
                <c:pt idx="3">
                  <c:v>59.93</c:v>
                </c:pt>
                <c:pt idx="4">
                  <c:v>45.6</c:v>
                </c:pt>
                <c:pt idx="5">
                  <c:v>44.82</c:v>
                </c:pt>
              </c:numCache>
            </c:numRef>
          </c:val>
        </c:ser>
        <c:ser>
          <c:idx val="1"/>
          <c:order val="1"/>
          <c:tx>
            <c:strRef>
              <c:f>'C:\Users\Toni\Desktop\gràfics inserció laboral 2011-12\[gràfic1 toni.xlsx]Hoja1'!$C$1</c:f>
              <c:strCache>
                <c:ptCount val="1"/>
                <c:pt idx="0">
                  <c:v>Estudien </c:v>
                </c:pt>
              </c:strCache>
            </c:strRef>
          </c:tx>
          <c:dLbls>
            <c:dLbl>
              <c:idx val="4"/>
              <c:layout>
                <c:manualLayout>
                  <c:x val="0"/>
                  <c:y val="3.1454779420263389E-2"/>
                </c:manualLayout>
              </c:layout>
              <c:showVal val="1"/>
            </c:dLbl>
            <c:showVal val="1"/>
          </c:dLbls>
          <c:cat>
            <c:strRef>
              <c:f>'C:\Users\Toni\Desktop\gràfics inserció laboral 2011-12\[gràfic1 toni.xlsx]Hoja1'!$A$2:$A$7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toni.xlsx]Hoja1'!$C$2:$C$7</c:f>
              <c:numCache>
                <c:formatCode>General</c:formatCode>
                <c:ptCount val="6"/>
                <c:pt idx="0">
                  <c:v>13.98</c:v>
                </c:pt>
                <c:pt idx="1">
                  <c:v>31.419999999999998</c:v>
                </c:pt>
                <c:pt idx="2">
                  <c:v>36.630000000000003</c:v>
                </c:pt>
                <c:pt idx="3">
                  <c:v>27.73</c:v>
                </c:pt>
                <c:pt idx="4">
                  <c:v>40.71</c:v>
                </c:pt>
                <c:pt idx="5">
                  <c:v>38.910000000000004</c:v>
                </c:pt>
              </c:numCache>
            </c:numRef>
          </c:val>
        </c:ser>
        <c:ser>
          <c:idx val="2"/>
          <c:order val="2"/>
          <c:tx>
            <c:strRef>
              <c:f>'C:\Users\Toni\Desktop\gràfics inserció laboral 2011-12\[gràfic1 toni.xlsx]Hoja1'!$D$1</c:f>
              <c:strCache>
                <c:ptCount val="1"/>
                <c:pt idx="0">
                  <c:v>Buscant feina</c:v>
                </c:pt>
              </c:strCache>
            </c:strRef>
          </c:tx>
          <c:dLbls>
            <c:dLbl>
              <c:idx val="0"/>
              <c:layout>
                <c:manualLayout>
                  <c:x val="-1.5432098765432102E-3"/>
                  <c:y val="1.6836195965366927E-2"/>
                </c:manualLayout>
              </c:layout>
              <c:showVal val="1"/>
            </c:dLbl>
            <c:dLbl>
              <c:idx val="1"/>
              <c:layout>
                <c:manualLayout>
                  <c:x val="-1.2345679012345682E-2"/>
                  <c:y val="-3.3672391930733854E-2"/>
                </c:manualLayout>
              </c:layout>
              <c:showVal val="1"/>
            </c:dLbl>
            <c:dLbl>
              <c:idx val="2"/>
              <c:layout>
                <c:manualLayout>
                  <c:x val="-6.1728395061728392E-3"/>
                  <c:y val="-3.6478424591628346E-2"/>
                </c:manualLayout>
              </c:layout>
              <c:showVal val="1"/>
            </c:dLbl>
            <c:dLbl>
              <c:idx val="3"/>
              <c:layout>
                <c:manualLayout>
                  <c:x val="0"/>
                  <c:y val="-4.4896522574311919E-2"/>
                </c:manualLayout>
              </c:layout>
              <c:showVal val="1"/>
            </c:dLbl>
            <c:dLbl>
              <c:idx val="4"/>
              <c:layout>
                <c:manualLayout>
                  <c:x val="-3.08641975308642E-3"/>
                  <c:y val="-3.0866359269839373E-2"/>
                </c:manualLayout>
              </c:layout>
              <c:showVal val="1"/>
            </c:dLbl>
            <c:showVal val="1"/>
          </c:dLbls>
          <c:cat>
            <c:strRef>
              <c:f>'C:\Users\Toni\Desktop\gràfics inserció laboral 2011-12\[gràfic1 toni.xlsx]Hoja1'!$A$2:$A$7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toni.xlsx]Hoja1'!$D$2:$D$7</c:f>
              <c:numCache>
                <c:formatCode>General</c:formatCode>
                <c:ptCount val="6"/>
                <c:pt idx="0">
                  <c:v>4.54</c:v>
                </c:pt>
                <c:pt idx="1">
                  <c:v>10.28</c:v>
                </c:pt>
                <c:pt idx="2">
                  <c:v>13.209999999999999</c:v>
                </c:pt>
                <c:pt idx="3">
                  <c:v>12.32</c:v>
                </c:pt>
                <c:pt idx="4">
                  <c:v>13.68</c:v>
                </c:pt>
                <c:pt idx="5">
                  <c:v>16.850000000000001</c:v>
                </c:pt>
              </c:numCache>
            </c:numRef>
          </c:val>
        </c:ser>
        <c:dLbls>
          <c:showVal val="1"/>
        </c:dLbls>
        <c:marker val="1"/>
        <c:axId val="67322624"/>
        <c:axId val="67324160"/>
      </c:lineChart>
      <c:catAx>
        <c:axId val="67322624"/>
        <c:scaling>
          <c:orientation val="minMax"/>
        </c:scaling>
        <c:axPos val="b"/>
        <c:majorTickMark val="none"/>
        <c:tickLblPos val="nextTo"/>
        <c:crossAx val="67324160"/>
        <c:crosses val="autoZero"/>
        <c:auto val="1"/>
        <c:lblAlgn val="ctr"/>
        <c:lblOffset val="100"/>
      </c:catAx>
      <c:valAx>
        <c:axId val="67324160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crossAx val="67322624"/>
        <c:crosses val="autoZero"/>
        <c:crossBetween val="between"/>
      </c:valAx>
    </c:plotArea>
    <c:legend>
      <c:legendPos val="r"/>
      <c:layout/>
    </c:legend>
    <c:plotVisOnly val="1"/>
    <c:dispBlanksAs val="zero"/>
  </c:chart>
  <c:externalData r:id="rId1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autoTitleDeleted val="1"/>
    <c:plotArea>
      <c:layout/>
      <c:lineChart>
        <c:grouping val="standard"/>
        <c:ser>
          <c:idx val="0"/>
          <c:order val="0"/>
          <c:tx>
            <c:strRef>
              <c:f>'C:\Users\Toni\Desktop\gràfics inserció laboral 2011-12\[gràfic1 toni.xlsx]Hoja1'!$B$159</c:f>
              <c:strCache>
                <c:ptCount val="1"/>
                <c:pt idx="0">
                  <c:v>Treballen</c:v>
                </c:pt>
              </c:strCache>
            </c:strRef>
          </c:tx>
          <c:dLbls>
            <c:dLbl>
              <c:idx val="4"/>
              <c:layout>
                <c:manualLayout>
                  <c:x val="-3.888888888888889E-2"/>
                  <c:y val="6.0185185185185168E-2"/>
                </c:manualLayout>
              </c:layout>
              <c:showVal val="1"/>
            </c:dLbl>
            <c:showVal val="1"/>
          </c:dLbls>
          <c:cat>
            <c:strRef>
              <c:f>'C:\Users\Toni\Desktop\gràfics inserció laboral 2011-12\[gràfic1 toni.xlsx]Hoja1'!$A$160:$A$165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toni.xlsx]Hoja1'!$B$160:$B$165</c:f>
              <c:numCache>
                <c:formatCode>General</c:formatCode>
                <c:ptCount val="6"/>
                <c:pt idx="0">
                  <c:v>93.75</c:v>
                </c:pt>
                <c:pt idx="2">
                  <c:v>72.72</c:v>
                </c:pt>
                <c:pt idx="3">
                  <c:v>56.13</c:v>
                </c:pt>
                <c:pt idx="4">
                  <c:v>88.88</c:v>
                </c:pt>
                <c:pt idx="5">
                  <c:v>60</c:v>
                </c:pt>
              </c:numCache>
            </c:numRef>
          </c:val>
        </c:ser>
        <c:ser>
          <c:idx val="1"/>
          <c:order val="1"/>
          <c:tx>
            <c:strRef>
              <c:f>'C:\Users\Toni\Desktop\gràfics inserció laboral 2011-12\[gràfic1 toni.xlsx]Hoja1'!$C$159</c:f>
              <c:strCache>
                <c:ptCount val="1"/>
                <c:pt idx="0">
                  <c:v>Estudien </c:v>
                </c:pt>
              </c:strCache>
            </c:strRef>
          </c:tx>
          <c:dLbls>
            <c:dLbl>
              <c:idx val="0"/>
              <c:layout>
                <c:manualLayout>
                  <c:x val="-5.2607709750566903E-2"/>
                  <c:y val="-3.4188034188034191E-2"/>
                </c:manualLayout>
              </c:layout>
              <c:showVal val="1"/>
            </c:dLbl>
            <c:showVal val="1"/>
          </c:dLbls>
          <c:cat>
            <c:strRef>
              <c:f>'C:\Users\Toni\Desktop\gràfics inserció laboral 2011-12\[gràfic1 toni.xlsx]Hoja1'!$A$160:$A$165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toni.xlsx]Hoja1'!$C$160:$C$165</c:f>
              <c:numCache>
                <c:formatCode>General</c:formatCode>
                <c:ptCount val="6"/>
                <c:pt idx="0">
                  <c:v>6.25</c:v>
                </c:pt>
                <c:pt idx="2">
                  <c:v>9.09</c:v>
                </c:pt>
                <c:pt idx="3">
                  <c:v>28.57</c:v>
                </c:pt>
                <c:pt idx="4">
                  <c:v>0</c:v>
                </c:pt>
                <c:pt idx="5">
                  <c:v>20</c:v>
                </c:pt>
              </c:numCache>
            </c:numRef>
          </c:val>
        </c:ser>
        <c:ser>
          <c:idx val="2"/>
          <c:order val="2"/>
          <c:tx>
            <c:strRef>
              <c:f>'C:\Users\Toni\Desktop\gràfics inserció laboral 2011-12\[gràfic1 toni.xlsx]Hoja1'!$D$159</c:f>
              <c:strCache>
                <c:ptCount val="1"/>
                <c:pt idx="0">
                  <c:v>Buscant feina</c:v>
                </c:pt>
              </c:strCache>
            </c:strRef>
          </c:tx>
          <c:dLbls>
            <c:dLbl>
              <c:idx val="2"/>
              <c:layout>
                <c:manualLayout>
                  <c:x val="-2.777777777777779E-2"/>
                  <c:y val="-3.6478424591628242E-2"/>
                </c:manualLayout>
              </c:layout>
              <c:showVal val="1"/>
            </c:dLbl>
            <c:dLbl>
              <c:idx val="3"/>
              <c:layout>
                <c:manualLayout>
                  <c:x val="-2.9320987654320989E-2"/>
                  <c:y val="-3.9284457252522935E-2"/>
                </c:manualLayout>
              </c:layout>
              <c:showVal val="1"/>
            </c:dLbl>
            <c:showVal val="1"/>
          </c:dLbls>
          <c:cat>
            <c:strRef>
              <c:f>'C:\Users\Toni\Desktop\gràfics inserció laboral 2011-12\[gràfic1 toni.xlsx]Hoja1'!$A$160:$A$165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toni.xlsx]Hoja1'!$D$160:$D$165</c:f>
              <c:numCache>
                <c:formatCode>General</c:formatCode>
                <c:ptCount val="6"/>
                <c:pt idx="0">
                  <c:v>0</c:v>
                </c:pt>
                <c:pt idx="2">
                  <c:v>18.18</c:v>
                </c:pt>
                <c:pt idx="3">
                  <c:v>14.28</c:v>
                </c:pt>
                <c:pt idx="4">
                  <c:v>11.11</c:v>
                </c:pt>
                <c:pt idx="5">
                  <c:v>20</c:v>
                </c:pt>
              </c:numCache>
            </c:numRef>
          </c:val>
        </c:ser>
        <c:dLbls>
          <c:showVal val="1"/>
        </c:dLbls>
        <c:marker val="1"/>
        <c:axId val="72608000"/>
        <c:axId val="72626176"/>
      </c:lineChart>
      <c:catAx>
        <c:axId val="72608000"/>
        <c:scaling>
          <c:orientation val="minMax"/>
        </c:scaling>
        <c:axPos val="b"/>
        <c:majorTickMark val="none"/>
        <c:tickLblPos val="nextTo"/>
        <c:crossAx val="72626176"/>
        <c:crosses val="autoZero"/>
        <c:auto val="1"/>
        <c:lblAlgn val="ctr"/>
        <c:lblOffset val="100"/>
      </c:catAx>
      <c:valAx>
        <c:axId val="72626176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crossAx val="72608000"/>
        <c:crosses val="autoZero"/>
        <c:crossBetween val="between"/>
      </c:valAx>
    </c:plotArea>
    <c:legend>
      <c:legendPos val="r"/>
    </c:legend>
    <c:plotVisOnly val="1"/>
    <c:dispBlanksAs val="zero"/>
  </c:chart>
  <c:externalData r:id="rId1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plotArea>
      <c:layout/>
      <c:barChart>
        <c:barDir val="col"/>
        <c:grouping val="clustered"/>
        <c:ser>
          <c:idx val="0"/>
          <c:order val="0"/>
          <c:tx>
            <c:strRef>
              <c:f>'C:\Users\Toni\Desktop\gràfics inserció laboral 2011-12\[gràfic1 toni.xlsx]Hoja1'!$B$176</c:f>
              <c:strCache>
                <c:ptCount val="1"/>
                <c:pt idx="0">
                  <c:v>Treballen</c:v>
                </c:pt>
              </c:strCache>
            </c:strRef>
          </c:tx>
          <c:dLbls>
            <c:dLbl>
              <c:idx val="3"/>
              <c:layout>
                <c:manualLayout>
                  <c:x val="4.3596730245231634E-2"/>
                  <c:y val="7.5000000000000011E-2"/>
                </c:manualLayout>
              </c:layout>
              <c:showVal val="1"/>
            </c:dLbl>
            <c:showVal val="1"/>
          </c:dLbls>
          <c:cat>
            <c:strRef>
              <c:f>'C:\Users\Toni\Desktop\gràfics inserció laboral 2011-12\[gràfic1 toni.xlsx]Hoja1'!$A$177:$A$182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toni.xlsx]Hoja1'!$B$177:$B$182</c:f>
              <c:numCache>
                <c:formatCode>General</c:formatCode>
                <c:ptCount val="6"/>
                <c:pt idx="0">
                  <c:v>69.22</c:v>
                </c:pt>
                <c:pt idx="1">
                  <c:v>69.55</c:v>
                </c:pt>
                <c:pt idx="2">
                  <c:v>12.5</c:v>
                </c:pt>
                <c:pt idx="3">
                  <c:v>75</c:v>
                </c:pt>
                <c:pt idx="4">
                  <c:v>46.660000000000004</c:v>
                </c:pt>
                <c:pt idx="5">
                  <c:v>54.54</c:v>
                </c:pt>
              </c:numCache>
            </c:numRef>
          </c:val>
        </c:ser>
        <c:ser>
          <c:idx val="1"/>
          <c:order val="1"/>
          <c:tx>
            <c:strRef>
              <c:f>'C:\Users\Toni\Desktop\gràfics inserció laboral 2011-12\[gràfic1 toni.xlsx]Hoja1'!$C$176</c:f>
              <c:strCache>
                <c:ptCount val="1"/>
                <c:pt idx="0">
                  <c:v>Estudien </c:v>
                </c:pt>
              </c:strCache>
            </c:strRef>
          </c:tx>
          <c:dLbls>
            <c:showVal val="1"/>
          </c:dLbls>
          <c:cat>
            <c:strRef>
              <c:f>'C:\Users\Toni\Desktop\gràfics inserció laboral 2011-12\[gràfic1 toni.xlsx]Hoja1'!$A$177:$A$182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toni.xlsx]Hoja1'!$C$177:$C$182</c:f>
              <c:numCache>
                <c:formatCode>General</c:formatCode>
                <c:ptCount val="6"/>
                <c:pt idx="0">
                  <c:v>23.07</c:v>
                </c:pt>
                <c:pt idx="1">
                  <c:v>30.43</c:v>
                </c:pt>
                <c:pt idx="2">
                  <c:v>62.5</c:v>
                </c:pt>
                <c:pt idx="3">
                  <c:v>8.33</c:v>
                </c:pt>
                <c:pt idx="4">
                  <c:v>33.33</c:v>
                </c:pt>
                <c:pt idx="5">
                  <c:v>18.18</c:v>
                </c:pt>
              </c:numCache>
            </c:numRef>
          </c:val>
        </c:ser>
        <c:ser>
          <c:idx val="2"/>
          <c:order val="2"/>
          <c:tx>
            <c:strRef>
              <c:f>'C:\Users\Toni\Desktop\gràfics inserció laboral 2011-12\[gràfic1 toni.xlsx]Hoja1'!$D$176</c:f>
              <c:strCache>
                <c:ptCount val="1"/>
                <c:pt idx="0">
                  <c:v>Buscant feina</c:v>
                </c:pt>
              </c:strCache>
            </c:strRef>
          </c:tx>
          <c:dLbls>
            <c:showVal val="1"/>
          </c:dLbls>
          <c:cat>
            <c:strRef>
              <c:f>'C:\Users\Toni\Desktop\gràfics inserció laboral 2011-12\[gràfic1 toni.xlsx]Hoja1'!$A$177:$A$182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toni.xlsx]Hoja1'!$D$177:$D$182</c:f>
              <c:numCache>
                <c:formatCode>General</c:formatCode>
                <c:ptCount val="6"/>
                <c:pt idx="0">
                  <c:v>7.6899999999999995</c:v>
                </c:pt>
                <c:pt idx="1">
                  <c:v>0</c:v>
                </c:pt>
                <c:pt idx="2">
                  <c:v>25</c:v>
                </c:pt>
                <c:pt idx="3">
                  <c:v>16.66</c:v>
                </c:pt>
                <c:pt idx="4">
                  <c:v>20</c:v>
                </c:pt>
                <c:pt idx="5">
                  <c:v>27.27</c:v>
                </c:pt>
              </c:numCache>
            </c:numRef>
          </c:val>
        </c:ser>
        <c:dLbls>
          <c:showVal val="1"/>
        </c:dLbls>
        <c:gapWidth val="75"/>
        <c:axId val="72657152"/>
        <c:axId val="72675328"/>
      </c:barChart>
      <c:catAx>
        <c:axId val="72657152"/>
        <c:scaling>
          <c:orientation val="minMax"/>
        </c:scaling>
        <c:axPos val="b"/>
        <c:majorTickMark val="none"/>
        <c:tickLblPos val="nextTo"/>
        <c:crossAx val="72675328"/>
        <c:crosses val="autoZero"/>
        <c:auto val="1"/>
        <c:lblAlgn val="ctr"/>
        <c:lblOffset val="100"/>
      </c:catAx>
      <c:valAx>
        <c:axId val="72675328"/>
        <c:scaling>
          <c:orientation val="minMax"/>
        </c:scaling>
        <c:axPos val="l"/>
        <c:numFmt formatCode="General" sourceLinked="1"/>
        <c:majorTickMark val="none"/>
        <c:tickLblPos val="nextTo"/>
        <c:crossAx val="72657152"/>
        <c:crosses val="autoZero"/>
        <c:crossBetween val="between"/>
      </c:valAx>
    </c:plotArea>
    <c:legend>
      <c:legendPos val="b"/>
    </c:legend>
    <c:plotVisOnly val="1"/>
    <c:dispBlanksAs val="gap"/>
  </c:chart>
  <c:externalData r:id="rId1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autoTitleDeleted val="1"/>
    <c:plotArea>
      <c:layout/>
      <c:lineChart>
        <c:grouping val="standard"/>
        <c:ser>
          <c:idx val="0"/>
          <c:order val="0"/>
          <c:tx>
            <c:strRef>
              <c:f>'C:\Users\Toni\Desktop\gràfics inserció laboral 2011-12\[gràfic1 toni.xlsx]Hoja1'!$B$176</c:f>
              <c:strCache>
                <c:ptCount val="1"/>
                <c:pt idx="0">
                  <c:v>Treballen</c:v>
                </c:pt>
              </c:strCache>
            </c:strRef>
          </c:tx>
          <c:dLbls>
            <c:dLbl>
              <c:idx val="3"/>
              <c:layout>
                <c:manualLayout>
                  <c:x val="-1.9753086419753089E-2"/>
                  <c:y val="-4.1814526543853779E-2"/>
                </c:manualLayout>
              </c:layout>
              <c:showVal val="1"/>
            </c:dLbl>
            <c:showVal val="1"/>
          </c:dLbls>
          <c:cat>
            <c:strRef>
              <c:f>'C:\Users\Toni\Desktop\gràfics inserció laboral 2011-12\[gràfic1 toni.xlsx]Hoja1'!$A$177:$A$182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toni.xlsx]Hoja1'!$B$177:$B$182</c:f>
              <c:numCache>
                <c:formatCode>General</c:formatCode>
                <c:ptCount val="6"/>
                <c:pt idx="0">
                  <c:v>69.22</c:v>
                </c:pt>
                <c:pt idx="1">
                  <c:v>69.55</c:v>
                </c:pt>
                <c:pt idx="2">
                  <c:v>12.5</c:v>
                </c:pt>
                <c:pt idx="3">
                  <c:v>75</c:v>
                </c:pt>
                <c:pt idx="4">
                  <c:v>46.660000000000004</c:v>
                </c:pt>
                <c:pt idx="5">
                  <c:v>54.54</c:v>
                </c:pt>
              </c:numCache>
            </c:numRef>
          </c:val>
        </c:ser>
        <c:ser>
          <c:idx val="1"/>
          <c:order val="1"/>
          <c:tx>
            <c:strRef>
              <c:f>'C:\Users\Toni\Desktop\gràfics inserció laboral 2011-12\[gràfic1 toni.xlsx]Hoja1'!$C$176</c:f>
              <c:strCache>
                <c:ptCount val="1"/>
                <c:pt idx="0">
                  <c:v>Estudien </c:v>
                </c:pt>
              </c:strCache>
            </c:strRef>
          </c:tx>
          <c:dLbls>
            <c:dLbl>
              <c:idx val="1"/>
              <c:layout>
                <c:manualLayout>
                  <c:x val="-2.7247956403269734E-2"/>
                  <c:y val="4.7222222222222228E-2"/>
                </c:manualLayout>
              </c:layout>
              <c:showVal val="1"/>
            </c:dLbl>
            <c:showVal val="1"/>
          </c:dLbls>
          <c:cat>
            <c:strRef>
              <c:f>'C:\Users\Toni\Desktop\gràfics inserció laboral 2011-12\[gràfic1 toni.xlsx]Hoja1'!$A$177:$A$182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toni.xlsx]Hoja1'!$C$177:$C$182</c:f>
              <c:numCache>
                <c:formatCode>General</c:formatCode>
                <c:ptCount val="6"/>
                <c:pt idx="0">
                  <c:v>23.07</c:v>
                </c:pt>
                <c:pt idx="1">
                  <c:v>30.43</c:v>
                </c:pt>
                <c:pt idx="2">
                  <c:v>62.5</c:v>
                </c:pt>
                <c:pt idx="3">
                  <c:v>8.33</c:v>
                </c:pt>
                <c:pt idx="4">
                  <c:v>33.33</c:v>
                </c:pt>
                <c:pt idx="5">
                  <c:v>18.18</c:v>
                </c:pt>
              </c:numCache>
            </c:numRef>
          </c:val>
        </c:ser>
        <c:ser>
          <c:idx val="2"/>
          <c:order val="2"/>
          <c:tx>
            <c:strRef>
              <c:f>'C:\Users\Toni\Desktop\gràfics inserció laboral 2011-12\[gràfic1 toni.xlsx]Hoja1'!$D$176</c:f>
              <c:strCache>
                <c:ptCount val="1"/>
                <c:pt idx="0">
                  <c:v>Buscant feina</c:v>
                </c:pt>
              </c:strCache>
            </c:strRef>
          </c:tx>
          <c:dLbls>
            <c:dLbl>
              <c:idx val="3"/>
              <c:layout>
                <c:manualLayout>
                  <c:x val="-2.6234567901234573E-2"/>
                  <c:y val="-2.8060326608944881E-2"/>
                </c:manualLayout>
              </c:layout>
              <c:showVal val="1"/>
            </c:dLbl>
            <c:showVal val="1"/>
          </c:dLbls>
          <c:cat>
            <c:strRef>
              <c:f>'C:\Users\Toni\Desktop\gràfics inserció laboral 2011-12\[gràfic1 toni.xlsx]Hoja1'!$A$177:$A$182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toni.xlsx]Hoja1'!$D$177:$D$182</c:f>
              <c:numCache>
                <c:formatCode>General</c:formatCode>
                <c:ptCount val="6"/>
                <c:pt idx="0">
                  <c:v>7.6899999999999995</c:v>
                </c:pt>
                <c:pt idx="1">
                  <c:v>0</c:v>
                </c:pt>
                <c:pt idx="2">
                  <c:v>25</c:v>
                </c:pt>
                <c:pt idx="3">
                  <c:v>16.66</c:v>
                </c:pt>
                <c:pt idx="4">
                  <c:v>20</c:v>
                </c:pt>
                <c:pt idx="5">
                  <c:v>27.27</c:v>
                </c:pt>
              </c:numCache>
            </c:numRef>
          </c:val>
        </c:ser>
        <c:dLbls>
          <c:showVal val="1"/>
        </c:dLbls>
        <c:marker val="1"/>
        <c:axId val="72718592"/>
        <c:axId val="72744960"/>
      </c:lineChart>
      <c:catAx>
        <c:axId val="72718592"/>
        <c:scaling>
          <c:orientation val="minMax"/>
        </c:scaling>
        <c:axPos val="b"/>
        <c:majorTickMark val="none"/>
        <c:tickLblPos val="nextTo"/>
        <c:crossAx val="72744960"/>
        <c:crosses val="autoZero"/>
        <c:auto val="1"/>
        <c:lblAlgn val="ctr"/>
        <c:lblOffset val="100"/>
      </c:catAx>
      <c:valAx>
        <c:axId val="72744960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crossAx val="72718592"/>
        <c:crosses val="autoZero"/>
        <c:crossBetween val="between"/>
      </c:valAx>
    </c:plotArea>
    <c:legend>
      <c:legendPos val="r"/>
    </c:legend>
    <c:plotVisOnly val="1"/>
    <c:dispBlanksAs val="zero"/>
  </c:chart>
  <c:externalData r:id="rId1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plotArea>
      <c:layout/>
      <c:barChart>
        <c:barDir val="col"/>
        <c:grouping val="clustered"/>
        <c:ser>
          <c:idx val="0"/>
          <c:order val="0"/>
          <c:tx>
            <c:strRef>
              <c:f>'C:\Users\Toni\Desktop\gràfics inserció laboral 2011-12\[gràfic1 toni.xlsx]Hoja1'!$B$194</c:f>
              <c:strCache>
                <c:ptCount val="1"/>
                <c:pt idx="0">
                  <c:v>Treballen</c:v>
                </c:pt>
              </c:strCache>
            </c:strRef>
          </c:tx>
          <c:dLbls>
            <c:showVal val="1"/>
          </c:dLbls>
          <c:cat>
            <c:strRef>
              <c:f>'C:\Users\Toni\Desktop\gràfics inserció laboral 2011-12\[gràfic1 toni.xlsx]Hoja1'!$A$195:$A$200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toni.xlsx]Hoja1'!$B$195:$B$200</c:f>
              <c:numCache>
                <c:formatCode>General</c:formatCode>
                <c:ptCount val="6"/>
                <c:pt idx="0">
                  <c:v>84.2</c:v>
                </c:pt>
                <c:pt idx="1">
                  <c:v>72.72</c:v>
                </c:pt>
                <c:pt idx="2">
                  <c:v>41.660000000000004</c:v>
                </c:pt>
                <c:pt idx="3">
                  <c:v>100</c:v>
                </c:pt>
                <c:pt idx="4">
                  <c:v>75</c:v>
                </c:pt>
                <c:pt idx="5">
                  <c:v>78.569999999999993</c:v>
                </c:pt>
              </c:numCache>
            </c:numRef>
          </c:val>
        </c:ser>
        <c:ser>
          <c:idx val="1"/>
          <c:order val="1"/>
          <c:tx>
            <c:strRef>
              <c:f>'C:\Users\Toni\Desktop\gràfics inserció laboral 2011-12\[gràfic1 toni.xlsx]Hoja1'!$C$194</c:f>
              <c:strCache>
                <c:ptCount val="1"/>
                <c:pt idx="0">
                  <c:v>Estudien </c:v>
                </c:pt>
              </c:strCache>
            </c:strRef>
          </c:tx>
          <c:dLbls>
            <c:showVal val="1"/>
          </c:dLbls>
          <c:cat>
            <c:strRef>
              <c:f>'C:\Users\Toni\Desktop\gràfics inserció laboral 2011-12\[gràfic1 toni.xlsx]Hoja1'!$A$195:$A$200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toni.xlsx]Hoja1'!$C$195:$C$200</c:f>
              <c:numCache>
                <c:formatCode>General</c:formatCode>
                <c:ptCount val="6"/>
                <c:pt idx="0">
                  <c:v>15.78</c:v>
                </c:pt>
                <c:pt idx="1">
                  <c:v>27.27</c:v>
                </c:pt>
                <c:pt idx="2">
                  <c:v>50</c:v>
                </c:pt>
                <c:pt idx="3">
                  <c:v>0</c:v>
                </c:pt>
                <c:pt idx="4">
                  <c:v>25</c:v>
                </c:pt>
                <c:pt idx="5">
                  <c:v>14.28</c:v>
                </c:pt>
              </c:numCache>
            </c:numRef>
          </c:val>
        </c:ser>
        <c:ser>
          <c:idx val="2"/>
          <c:order val="2"/>
          <c:tx>
            <c:strRef>
              <c:f>'C:\Users\Toni\Desktop\gràfics inserció laboral 2011-12\[gràfic1 toni.xlsx]Hoja1'!$D$194</c:f>
              <c:strCache>
                <c:ptCount val="1"/>
                <c:pt idx="0">
                  <c:v>Buscant feina</c:v>
                </c:pt>
              </c:strCache>
            </c:strRef>
          </c:tx>
          <c:dLbls>
            <c:showVal val="1"/>
          </c:dLbls>
          <c:cat>
            <c:strRef>
              <c:f>'C:\Users\Toni\Desktop\gràfics inserció laboral 2011-12\[gràfic1 toni.xlsx]Hoja1'!$A$195:$A$200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toni.xlsx]Hoja1'!$D$195:$D$200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8.33</c:v>
                </c:pt>
                <c:pt idx="3">
                  <c:v>0</c:v>
                </c:pt>
                <c:pt idx="4">
                  <c:v>0</c:v>
                </c:pt>
                <c:pt idx="5">
                  <c:v>7.14</c:v>
                </c:pt>
              </c:numCache>
            </c:numRef>
          </c:val>
        </c:ser>
        <c:dLbls>
          <c:showVal val="1"/>
        </c:dLbls>
        <c:gapWidth val="75"/>
        <c:axId val="72784128"/>
        <c:axId val="72798208"/>
      </c:barChart>
      <c:catAx>
        <c:axId val="72784128"/>
        <c:scaling>
          <c:orientation val="minMax"/>
        </c:scaling>
        <c:axPos val="b"/>
        <c:majorTickMark val="none"/>
        <c:tickLblPos val="nextTo"/>
        <c:crossAx val="72798208"/>
        <c:crosses val="autoZero"/>
        <c:auto val="1"/>
        <c:lblAlgn val="ctr"/>
        <c:lblOffset val="100"/>
      </c:catAx>
      <c:valAx>
        <c:axId val="72798208"/>
        <c:scaling>
          <c:orientation val="minMax"/>
        </c:scaling>
        <c:axPos val="l"/>
        <c:numFmt formatCode="General" sourceLinked="1"/>
        <c:majorTickMark val="none"/>
        <c:tickLblPos val="nextTo"/>
        <c:crossAx val="72784128"/>
        <c:crosses val="autoZero"/>
        <c:crossBetween val="between"/>
      </c:valAx>
    </c:plotArea>
    <c:legend>
      <c:legendPos val="b"/>
    </c:legend>
    <c:plotVisOnly val="1"/>
    <c:dispBlanksAs val="gap"/>
  </c:chart>
  <c:externalData r:id="rId1"/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autoTitleDeleted val="1"/>
    <c:plotArea>
      <c:layout/>
      <c:lineChart>
        <c:grouping val="standard"/>
        <c:ser>
          <c:idx val="0"/>
          <c:order val="0"/>
          <c:tx>
            <c:strRef>
              <c:f>'C:\Users\Toni\Desktop\gràfics inserció laboral 2011-12\[gràfic1 toni.xlsx]Hoja1'!$B$194</c:f>
              <c:strCache>
                <c:ptCount val="1"/>
                <c:pt idx="0">
                  <c:v>Treballen</c:v>
                </c:pt>
              </c:strCache>
            </c:strRef>
          </c:tx>
          <c:dLbls>
            <c:dLbl>
              <c:idx val="2"/>
              <c:layout>
                <c:manualLayout>
                  <c:x val="-3.7037037037037042E-2"/>
                  <c:y val="2.8060326608944881E-2"/>
                </c:manualLayout>
              </c:layout>
              <c:showVal val="1"/>
            </c:dLbl>
            <c:dLbl>
              <c:idx val="3"/>
              <c:layout>
                <c:manualLayout>
                  <c:x val="-3.8888888888888841E-2"/>
                  <c:y val="7.870370370370372E-2"/>
                </c:manualLayout>
              </c:layout>
              <c:showVal val="1"/>
            </c:dLbl>
            <c:showVal val="1"/>
          </c:dLbls>
          <c:cat>
            <c:strRef>
              <c:f>'C:\Users\Toni\Desktop\gràfics inserció laboral 2011-12\[gràfic1 toni.xlsx]Hoja1'!$A$195:$A$200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toni.xlsx]Hoja1'!$B$195:$B$200</c:f>
              <c:numCache>
                <c:formatCode>General</c:formatCode>
                <c:ptCount val="6"/>
                <c:pt idx="0">
                  <c:v>84.2</c:v>
                </c:pt>
                <c:pt idx="1">
                  <c:v>72.72</c:v>
                </c:pt>
                <c:pt idx="2">
                  <c:v>41.660000000000004</c:v>
                </c:pt>
                <c:pt idx="3">
                  <c:v>100</c:v>
                </c:pt>
                <c:pt idx="4">
                  <c:v>75</c:v>
                </c:pt>
                <c:pt idx="5">
                  <c:v>78.569999999999993</c:v>
                </c:pt>
              </c:numCache>
            </c:numRef>
          </c:val>
        </c:ser>
        <c:ser>
          <c:idx val="1"/>
          <c:order val="1"/>
          <c:tx>
            <c:strRef>
              <c:f>'C:\Users\Toni\Desktop\gràfics inserció laboral 2011-12\[gràfic1 toni.xlsx]Hoja1'!$C$194</c:f>
              <c:strCache>
                <c:ptCount val="1"/>
                <c:pt idx="0">
                  <c:v>Estudien </c:v>
                </c:pt>
              </c:strCache>
            </c:strRef>
          </c:tx>
          <c:dLbls>
            <c:dLbl>
              <c:idx val="0"/>
              <c:layout>
                <c:manualLayout>
                  <c:x val="-5.3314496290222196E-2"/>
                  <c:y val="-3.4136546184738957E-2"/>
                </c:manualLayout>
              </c:layout>
              <c:showVal val="1"/>
            </c:dLbl>
            <c:dLbl>
              <c:idx val="1"/>
              <c:layout>
                <c:manualLayout>
                  <c:x val="-4.6054594493128771E-2"/>
                  <c:y val="-2.6829628224182795E-2"/>
                </c:manualLayout>
              </c:layout>
              <c:showVal val="1"/>
            </c:dLbl>
            <c:dLbl>
              <c:idx val="2"/>
              <c:layout>
                <c:manualLayout>
                  <c:x val="-2.0061728395061731E-2"/>
                  <c:y val="-3.3672391930733854E-2"/>
                </c:manualLayout>
              </c:layout>
              <c:showVal val="1"/>
            </c:dLbl>
            <c:dLbl>
              <c:idx val="4"/>
              <c:layout>
                <c:manualLayout>
                  <c:x val="-1.666666666666667E-2"/>
                  <c:y val="3.2407407407407413E-2"/>
                </c:manualLayout>
              </c:layout>
              <c:showVal val="1"/>
            </c:dLbl>
            <c:showVal val="1"/>
          </c:dLbls>
          <c:cat>
            <c:strRef>
              <c:f>'C:\Users\Toni\Desktop\gràfics inserció laboral 2011-12\[gràfic1 toni.xlsx]Hoja1'!$A$195:$A$200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toni.xlsx]Hoja1'!$C$195:$C$200</c:f>
              <c:numCache>
                <c:formatCode>General</c:formatCode>
                <c:ptCount val="6"/>
                <c:pt idx="0">
                  <c:v>15.78</c:v>
                </c:pt>
                <c:pt idx="1">
                  <c:v>27.27</c:v>
                </c:pt>
                <c:pt idx="2">
                  <c:v>50</c:v>
                </c:pt>
                <c:pt idx="3">
                  <c:v>0</c:v>
                </c:pt>
                <c:pt idx="4">
                  <c:v>25</c:v>
                </c:pt>
                <c:pt idx="5">
                  <c:v>14.28</c:v>
                </c:pt>
              </c:numCache>
            </c:numRef>
          </c:val>
        </c:ser>
        <c:ser>
          <c:idx val="2"/>
          <c:order val="2"/>
          <c:tx>
            <c:strRef>
              <c:f>'C:\Users\Toni\Desktop\gràfics inserció laboral 2011-12\[gràfic1 toni.xlsx]Hoja1'!$D$194</c:f>
              <c:strCache>
                <c:ptCount val="1"/>
                <c:pt idx="0">
                  <c:v>Buscant feina</c:v>
                </c:pt>
              </c:strCache>
            </c:strRef>
          </c:tx>
          <c:dLbls>
            <c:dLbl>
              <c:idx val="0"/>
              <c:layout>
                <c:manualLayout>
                  <c:x val="-2.2664914689929771E-2"/>
                  <c:y val="1.7793378237358888E-2"/>
                </c:manualLayout>
              </c:layout>
              <c:showVal val="1"/>
            </c:dLbl>
            <c:dLbl>
              <c:idx val="1"/>
              <c:layout>
                <c:manualLayout>
                  <c:x val="-2.3832416180097942E-2"/>
                  <c:y val="1.7570333828753334E-2"/>
                </c:manualLayout>
              </c:layout>
              <c:showVal val="1"/>
            </c:dLbl>
            <c:dLbl>
              <c:idx val="4"/>
              <c:layout>
                <c:manualLayout>
                  <c:x val="1.1111111111111115E-2"/>
                  <c:y val="-3.2407407407407413E-2"/>
                </c:manualLayout>
              </c:layout>
              <c:showVal val="1"/>
            </c:dLbl>
            <c:showVal val="1"/>
          </c:dLbls>
          <c:cat>
            <c:strRef>
              <c:f>'C:\Users\Toni\Desktop\gràfics inserció laboral 2011-12\[gràfic1 toni.xlsx]Hoja1'!$A$195:$A$200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toni.xlsx]Hoja1'!$D$195:$D$200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8.33</c:v>
                </c:pt>
                <c:pt idx="3">
                  <c:v>0</c:v>
                </c:pt>
                <c:pt idx="4">
                  <c:v>0</c:v>
                </c:pt>
                <c:pt idx="5">
                  <c:v>7.14</c:v>
                </c:pt>
              </c:numCache>
            </c:numRef>
          </c:val>
        </c:ser>
        <c:dLbls>
          <c:showVal val="1"/>
        </c:dLbls>
        <c:marker val="1"/>
        <c:axId val="73103616"/>
        <c:axId val="73125888"/>
      </c:lineChart>
      <c:catAx>
        <c:axId val="73103616"/>
        <c:scaling>
          <c:orientation val="minMax"/>
        </c:scaling>
        <c:axPos val="b"/>
        <c:majorTickMark val="none"/>
        <c:tickLblPos val="nextTo"/>
        <c:crossAx val="73125888"/>
        <c:crosses val="autoZero"/>
        <c:auto val="1"/>
        <c:lblAlgn val="ctr"/>
        <c:lblOffset val="100"/>
      </c:catAx>
      <c:valAx>
        <c:axId val="73125888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crossAx val="73103616"/>
        <c:crosses val="autoZero"/>
        <c:crossBetween val="between"/>
      </c:valAx>
    </c:plotArea>
    <c:legend>
      <c:legendPos val="r"/>
    </c:legend>
    <c:plotVisOnly val="1"/>
    <c:dispBlanksAs val="zero"/>
  </c:chart>
  <c:externalData r:id="rId1"/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plotArea>
      <c:layout/>
      <c:barChart>
        <c:barDir val="col"/>
        <c:grouping val="clustered"/>
        <c:ser>
          <c:idx val="0"/>
          <c:order val="0"/>
          <c:tx>
            <c:strRef>
              <c:f>'C:\Users\Toni\Desktop\gràfics inserció laboral 2011-12\[gràfic1 toni.xlsx]Hoja1'!$B$210</c:f>
              <c:strCache>
                <c:ptCount val="1"/>
                <c:pt idx="0">
                  <c:v>Treballen</c:v>
                </c:pt>
              </c:strCache>
            </c:strRef>
          </c:tx>
          <c:dLbls>
            <c:showVal val="1"/>
          </c:dLbls>
          <c:cat>
            <c:strRef>
              <c:f>'C:\Users\Toni\Desktop\gràfics inserció laboral 2011-12\[gràfic1 toni.xlsx]Hoja1'!$A$211:$A$216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toni.xlsx]Hoja1'!$B$211:$B$216</c:f>
              <c:numCache>
                <c:formatCode>General</c:formatCode>
                <c:ptCount val="6"/>
                <c:pt idx="0">
                  <c:v>79.16</c:v>
                </c:pt>
                <c:pt idx="1">
                  <c:v>46.660000000000004</c:v>
                </c:pt>
                <c:pt idx="2">
                  <c:v>60</c:v>
                </c:pt>
                <c:pt idx="3">
                  <c:v>30.759999999999998</c:v>
                </c:pt>
                <c:pt idx="4">
                  <c:v>41.17</c:v>
                </c:pt>
                <c:pt idx="5">
                  <c:v>52.37</c:v>
                </c:pt>
              </c:numCache>
            </c:numRef>
          </c:val>
        </c:ser>
        <c:ser>
          <c:idx val="1"/>
          <c:order val="1"/>
          <c:tx>
            <c:strRef>
              <c:f>'C:\Users\Toni\Desktop\gràfics inserció laboral 2011-12\[gràfic1 toni.xlsx]Hoja1'!$C$210</c:f>
              <c:strCache>
                <c:ptCount val="1"/>
                <c:pt idx="0">
                  <c:v>Estudien </c:v>
                </c:pt>
              </c:strCache>
            </c:strRef>
          </c:tx>
          <c:dLbls>
            <c:dLbl>
              <c:idx val="4"/>
              <c:layout>
                <c:manualLayout>
                  <c:x val="1.3090229079008883E-2"/>
                  <c:y val="0"/>
                </c:manualLayout>
              </c:layout>
              <c:showVal val="1"/>
            </c:dLbl>
            <c:showVal val="1"/>
          </c:dLbls>
          <c:cat>
            <c:strRef>
              <c:f>'C:\Users\Toni\Desktop\gràfics inserció laboral 2011-12\[gràfic1 toni.xlsx]Hoja1'!$A$211:$A$216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toni.xlsx]Hoja1'!$C$211:$C$216</c:f>
              <c:numCache>
                <c:formatCode>General</c:formatCode>
                <c:ptCount val="6"/>
                <c:pt idx="0">
                  <c:v>16.66</c:v>
                </c:pt>
                <c:pt idx="1">
                  <c:v>33.33</c:v>
                </c:pt>
                <c:pt idx="2">
                  <c:v>20</c:v>
                </c:pt>
                <c:pt idx="3">
                  <c:v>53.839999999999996</c:v>
                </c:pt>
                <c:pt idx="4">
                  <c:v>41.17</c:v>
                </c:pt>
                <c:pt idx="5">
                  <c:v>23.8</c:v>
                </c:pt>
              </c:numCache>
            </c:numRef>
          </c:val>
        </c:ser>
        <c:ser>
          <c:idx val="2"/>
          <c:order val="2"/>
          <c:tx>
            <c:strRef>
              <c:f>'C:\Users\Toni\Desktop\gràfics inserció laboral 2011-12\[gràfic1 toni.xlsx]Hoja1'!$D$210</c:f>
              <c:strCache>
                <c:ptCount val="1"/>
                <c:pt idx="0">
                  <c:v>Buscant feina</c:v>
                </c:pt>
              </c:strCache>
            </c:strRef>
          </c:tx>
          <c:dLbls>
            <c:showVal val="1"/>
          </c:dLbls>
          <c:cat>
            <c:strRef>
              <c:f>'C:\Users\Toni\Desktop\gràfics inserció laboral 2011-12\[gràfic1 toni.xlsx]Hoja1'!$A$211:$A$216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toni.xlsx]Hoja1'!$D$211:$D$216</c:f>
              <c:numCache>
                <c:formatCode>General</c:formatCode>
                <c:ptCount val="6"/>
                <c:pt idx="0">
                  <c:v>4.1599999999999993</c:v>
                </c:pt>
                <c:pt idx="1">
                  <c:v>20</c:v>
                </c:pt>
                <c:pt idx="2">
                  <c:v>20</c:v>
                </c:pt>
                <c:pt idx="3">
                  <c:v>15.38</c:v>
                </c:pt>
                <c:pt idx="4">
                  <c:v>17.64</c:v>
                </c:pt>
                <c:pt idx="5">
                  <c:v>23.8</c:v>
                </c:pt>
              </c:numCache>
            </c:numRef>
          </c:val>
        </c:ser>
        <c:dLbls>
          <c:showVal val="1"/>
        </c:dLbls>
        <c:gapWidth val="75"/>
        <c:axId val="73156864"/>
        <c:axId val="73191424"/>
      </c:barChart>
      <c:catAx>
        <c:axId val="73156864"/>
        <c:scaling>
          <c:orientation val="minMax"/>
        </c:scaling>
        <c:axPos val="b"/>
        <c:majorTickMark val="none"/>
        <c:tickLblPos val="nextTo"/>
        <c:crossAx val="73191424"/>
        <c:crosses val="autoZero"/>
        <c:auto val="1"/>
        <c:lblAlgn val="ctr"/>
        <c:lblOffset val="100"/>
      </c:catAx>
      <c:valAx>
        <c:axId val="73191424"/>
        <c:scaling>
          <c:orientation val="minMax"/>
        </c:scaling>
        <c:axPos val="l"/>
        <c:numFmt formatCode="General" sourceLinked="1"/>
        <c:majorTickMark val="none"/>
        <c:tickLblPos val="nextTo"/>
        <c:crossAx val="73156864"/>
        <c:crosses val="autoZero"/>
        <c:crossBetween val="between"/>
      </c:valAx>
    </c:plotArea>
    <c:legend>
      <c:legendPos val="b"/>
    </c:legend>
    <c:plotVisOnly val="1"/>
    <c:dispBlanksAs val="gap"/>
  </c:chart>
  <c:externalData r:id="rId1"/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autoTitleDeleted val="1"/>
    <c:plotArea>
      <c:layout/>
      <c:lineChart>
        <c:grouping val="standard"/>
        <c:ser>
          <c:idx val="0"/>
          <c:order val="0"/>
          <c:tx>
            <c:strRef>
              <c:f>'C:\Users\Toni\Desktop\gràfics inserció laboral 2011-12\[gràfic1 toni.xlsx]Hoja1'!$B$210</c:f>
              <c:strCache>
                <c:ptCount val="1"/>
                <c:pt idx="0">
                  <c:v>Treballen</c:v>
                </c:pt>
              </c:strCache>
            </c:strRef>
          </c:tx>
          <c:dLbls>
            <c:dLbl>
              <c:idx val="0"/>
              <c:layout>
                <c:manualLayout>
                  <c:x val="-5.4230949041608266E-2"/>
                  <c:y val="2.2268615170494041E-2"/>
                </c:manualLayout>
              </c:layout>
              <c:showVal val="1"/>
            </c:dLbl>
            <c:showVal val="1"/>
          </c:dLbls>
          <c:cat>
            <c:strRef>
              <c:f>'C:\Users\Toni\Desktop\gràfics inserció laboral 2011-12\[gràfic1 toni.xlsx]Hoja1'!$A$211:$A$216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toni.xlsx]Hoja1'!$B$211:$B$216</c:f>
              <c:numCache>
                <c:formatCode>General</c:formatCode>
                <c:ptCount val="6"/>
                <c:pt idx="0">
                  <c:v>79.16</c:v>
                </c:pt>
                <c:pt idx="1">
                  <c:v>46.660000000000004</c:v>
                </c:pt>
                <c:pt idx="2">
                  <c:v>60</c:v>
                </c:pt>
                <c:pt idx="3">
                  <c:v>30.759999999999998</c:v>
                </c:pt>
                <c:pt idx="4">
                  <c:v>41.17</c:v>
                </c:pt>
                <c:pt idx="5">
                  <c:v>52.37</c:v>
                </c:pt>
              </c:numCache>
            </c:numRef>
          </c:val>
        </c:ser>
        <c:ser>
          <c:idx val="1"/>
          <c:order val="1"/>
          <c:tx>
            <c:strRef>
              <c:f>'C:\Users\Toni\Desktop\gràfics inserció laboral 2011-12\[gràfic1 toni.xlsx]Hoja1'!$C$210</c:f>
              <c:strCache>
                <c:ptCount val="1"/>
                <c:pt idx="0">
                  <c:v>Estudien </c:v>
                </c:pt>
              </c:strCache>
            </c:strRef>
          </c:tx>
          <c:dLbls>
            <c:dLbl>
              <c:idx val="0"/>
              <c:layout>
                <c:manualLayout>
                  <c:x val="-5.9841047218326338E-2"/>
                  <c:y val="2.7835768963117617E-2"/>
                </c:manualLayout>
              </c:layout>
              <c:showVal val="1"/>
            </c:dLbl>
            <c:showVal val="1"/>
          </c:dLbls>
          <c:cat>
            <c:strRef>
              <c:f>'C:\Users\Toni\Desktop\gràfics inserció laboral 2011-12\[gràfic1 toni.xlsx]Hoja1'!$A$211:$A$216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toni.xlsx]Hoja1'!$C$211:$C$216</c:f>
              <c:numCache>
                <c:formatCode>General</c:formatCode>
                <c:ptCount val="6"/>
                <c:pt idx="0">
                  <c:v>16.66</c:v>
                </c:pt>
                <c:pt idx="1">
                  <c:v>33.33</c:v>
                </c:pt>
                <c:pt idx="2">
                  <c:v>20</c:v>
                </c:pt>
                <c:pt idx="3">
                  <c:v>53.839999999999996</c:v>
                </c:pt>
                <c:pt idx="4">
                  <c:v>41.17</c:v>
                </c:pt>
                <c:pt idx="5">
                  <c:v>23.8</c:v>
                </c:pt>
              </c:numCache>
            </c:numRef>
          </c:val>
        </c:ser>
        <c:ser>
          <c:idx val="2"/>
          <c:order val="2"/>
          <c:tx>
            <c:strRef>
              <c:f>'C:\Users\Toni\Desktop\gràfics inserció laboral 2011-12\[gràfic1 toni.xlsx]Hoja1'!$D$210</c:f>
              <c:strCache>
                <c:ptCount val="1"/>
                <c:pt idx="0">
                  <c:v>Buscant feina</c:v>
                </c:pt>
              </c:strCache>
            </c:strRef>
          </c:tx>
          <c:dLbls>
            <c:dLbl>
              <c:idx val="0"/>
              <c:layout>
                <c:manualLayout>
                  <c:x val="-3.7291544728016997E-2"/>
                  <c:y val="-2.5873895199425758E-2"/>
                </c:manualLayout>
              </c:layout>
              <c:showVal val="1"/>
            </c:dLbl>
            <c:showVal val="1"/>
          </c:dLbls>
          <c:cat>
            <c:strRef>
              <c:f>'C:\Users\Toni\Desktop\gràfics inserció laboral 2011-12\[gràfic1 toni.xlsx]Hoja1'!$A$211:$A$216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toni.xlsx]Hoja1'!$D$211:$D$216</c:f>
              <c:numCache>
                <c:formatCode>General</c:formatCode>
                <c:ptCount val="6"/>
                <c:pt idx="0">
                  <c:v>4.1599999999999993</c:v>
                </c:pt>
                <c:pt idx="1">
                  <c:v>20</c:v>
                </c:pt>
                <c:pt idx="2">
                  <c:v>20</c:v>
                </c:pt>
                <c:pt idx="3">
                  <c:v>15.38</c:v>
                </c:pt>
                <c:pt idx="4">
                  <c:v>17.64</c:v>
                </c:pt>
                <c:pt idx="5">
                  <c:v>23.8</c:v>
                </c:pt>
              </c:numCache>
            </c:numRef>
          </c:val>
        </c:ser>
        <c:dLbls>
          <c:showVal val="1"/>
        </c:dLbls>
        <c:marker val="1"/>
        <c:axId val="73226496"/>
        <c:axId val="73236480"/>
      </c:lineChart>
      <c:catAx>
        <c:axId val="73226496"/>
        <c:scaling>
          <c:orientation val="minMax"/>
        </c:scaling>
        <c:axPos val="b"/>
        <c:majorTickMark val="none"/>
        <c:tickLblPos val="nextTo"/>
        <c:crossAx val="73236480"/>
        <c:crosses val="autoZero"/>
        <c:auto val="1"/>
        <c:lblAlgn val="ctr"/>
        <c:lblOffset val="100"/>
      </c:catAx>
      <c:valAx>
        <c:axId val="73236480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crossAx val="73226496"/>
        <c:crosses val="autoZero"/>
        <c:crossBetween val="between"/>
      </c:valAx>
    </c:plotArea>
    <c:legend>
      <c:legendPos val="r"/>
    </c:legend>
    <c:plotVisOnly val="1"/>
    <c:dispBlanksAs val="zero"/>
  </c:chart>
  <c:externalData r:id="rId1"/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plotArea>
      <c:layout/>
      <c:barChart>
        <c:barDir val="col"/>
        <c:grouping val="clustered"/>
        <c:ser>
          <c:idx val="0"/>
          <c:order val="0"/>
          <c:tx>
            <c:strRef>
              <c:f>'C:\Users\Toni\Desktop\gràfics inserció laboral 2011-12\[gràfic1 toni.xlsx]Hoja1'!$B$225</c:f>
              <c:strCache>
                <c:ptCount val="1"/>
                <c:pt idx="0">
                  <c:v>Treballen</c:v>
                </c:pt>
              </c:strCache>
            </c:strRef>
          </c:tx>
          <c:dLbls>
            <c:showVal val="1"/>
          </c:dLbls>
          <c:cat>
            <c:strRef>
              <c:f>'C:\Users\Toni\Desktop\gràfics inserció laboral 2011-12\[gràfic1 toni.xlsx]Hoja1'!$A$226:$A$231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toni.xlsx]Hoja1'!$B$226:$B$231</c:f>
              <c:numCache>
                <c:formatCode>General</c:formatCode>
                <c:ptCount val="6"/>
                <c:pt idx="0">
                  <c:v>100</c:v>
                </c:pt>
                <c:pt idx="1">
                  <c:v>70.959999999999994</c:v>
                </c:pt>
                <c:pt idx="2">
                  <c:v>73.069999999999993</c:v>
                </c:pt>
                <c:pt idx="3">
                  <c:v>88</c:v>
                </c:pt>
                <c:pt idx="4">
                  <c:v>69.08</c:v>
                </c:pt>
                <c:pt idx="5">
                  <c:v>72.72</c:v>
                </c:pt>
              </c:numCache>
            </c:numRef>
          </c:val>
        </c:ser>
        <c:ser>
          <c:idx val="1"/>
          <c:order val="1"/>
          <c:tx>
            <c:strRef>
              <c:f>'C:\Users\Toni\Desktop\gràfics inserció laboral 2011-12\[gràfic1 toni.xlsx]Hoja1'!$C$225</c:f>
              <c:strCache>
                <c:ptCount val="1"/>
                <c:pt idx="0">
                  <c:v>Estudien </c:v>
                </c:pt>
              </c:strCache>
            </c:strRef>
          </c:tx>
          <c:dLbls>
            <c:showVal val="1"/>
          </c:dLbls>
          <c:cat>
            <c:strRef>
              <c:f>'C:\Users\Toni\Desktop\gràfics inserció laboral 2011-12\[gràfic1 toni.xlsx]Hoja1'!$A$226:$A$231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toni.xlsx]Hoja1'!$C$226:$C$231</c:f>
              <c:numCache>
                <c:formatCode>General</c:formatCode>
                <c:ptCount val="6"/>
                <c:pt idx="0">
                  <c:v>0</c:v>
                </c:pt>
                <c:pt idx="1">
                  <c:v>16.12</c:v>
                </c:pt>
                <c:pt idx="2">
                  <c:v>15.38</c:v>
                </c:pt>
                <c:pt idx="3">
                  <c:v>8</c:v>
                </c:pt>
                <c:pt idx="4">
                  <c:v>31.810000000000002</c:v>
                </c:pt>
                <c:pt idx="5">
                  <c:v>13.629999999999999</c:v>
                </c:pt>
              </c:numCache>
            </c:numRef>
          </c:val>
        </c:ser>
        <c:ser>
          <c:idx val="2"/>
          <c:order val="2"/>
          <c:tx>
            <c:strRef>
              <c:f>'C:\Users\Toni\Desktop\gràfics inserció laboral 2011-12\[gràfic1 toni.xlsx]Hoja1'!$D$225</c:f>
              <c:strCache>
                <c:ptCount val="1"/>
                <c:pt idx="0">
                  <c:v>Buscant feina</c:v>
                </c:pt>
              </c:strCache>
            </c:strRef>
          </c:tx>
          <c:dLbls>
            <c:dLbl>
              <c:idx val="5"/>
              <c:layout>
                <c:manualLayout>
                  <c:x val="1.4077423612954143E-2"/>
                  <c:y val="0"/>
                </c:manualLayout>
              </c:layout>
              <c:showVal val="1"/>
            </c:dLbl>
            <c:showVal val="1"/>
          </c:dLbls>
          <c:cat>
            <c:strRef>
              <c:f>'C:\Users\Toni\Desktop\gràfics inserció laboral 2011-12\[gràfic1 toni.xlsx]Hoja1'!$A$226:$A$231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toni.xlsx]Hoja1'!$D$226:$D$231</c:f>
              <c:numCache>
                <c:formatCode>General</c:formatCode>
                <c:ptCount val="6"/>
                <c:pt idx="0">
                  <c:v>0</c:v>
                </c:pt>
                <c:pt idx="1">
                  <c:v>12.9</c:v>
                </c:pt>
                <c:pt idx="2">
                  <c:v>11.53</c:v>
                </c:pt>
                <c:pt idx="3">
                  <c:v>4</c:v>
                </c:pt>
                <c:pt idx="4">
                  <c:v>9.09</c:v>
                </c:pt>
                <c:pt idx="5">
                  <c:v>13.629999999999999</c:v>
                </c:pt>
              </c:numCache>
            </c:numRef>
          </c:val>
        </c:ser>
        <c:dLbls>
          <c:showVal val="1"/>
        </c:dLbls>
        <c:gapWidth val="75"/>
        <c:axId val="73271552"/>
        <c:axId val="73285632"/>
      </c:barChart>
      <c:catAx>
        <c:axId val="73271552"/>
        <c:scaling>
          <c:orientation val="minMax"/>
        </c:scaling>
        <c:axPos val="b"/>
        <c:majorTickMark val="none"/>
        <c:tickLblPos val="nextTo"/>
        <c:crossAx val="73285632"/>
        <c:crosses val="autoZero"/>
        <c:auto val="1"/>
        <c:lblAlgn val="ctr"/>
        <c:lblOffset val="100"/>
      </c:catAx>
      <c:valAx>
        <c:axId val="73285632"/>
        <c:scaling>
          <c:orientation val="minMax"/>
        </c:scaling>
        <c:axPos val="l"/>
        <c:numFmt formatCode="General" sourceLinked="1"/>
        <c:majorTickMark val="none"/>
        <c:tickLblPos val="nextTo"/>
        <c:crossAx val="73271552"/>
        <c:crosses val="autoZero"/>
        <c:crossBetween val="between"/>
      </c:valAx>
    </c:plotArea>
    <c:legend>
      <c:legendPos val="b"/>
    </c:legend>
    <c:plotVisOnly val="1"/>
    <c:dispBlanksAs val="gap"/>
  </c:chart>
  <c:externalData r:id="rId1"/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autoTitleDeleted val="1"/>
    <c:plotArea>
      <c:layout/>
      <c:lineChart>
        <c:grouping val="standard"/>
        <c:ser>
          <c:idx val="0"/>
          <c:order val="0"/>
          <c:tx>
            <c:strRef>
              <c:f>'C:\Users\Toni\Desktop\gràfics inserció laboral 2011-12\[gràfic1 toni.xlsx]Hoja1'!$B$225</c:f>
              <c:strCache>
                <c:ptCount val="1"/>
                <c:pt idx="0">
                  <c:v>Treballen</c:v>
                </c:pt>
              </c:strCache>
            </c:strRef>
          </c:tx>
          <c:dLbls>
            <c:dLbl>
              <c:idx val="0"/>
              <c:layout>
                <c:manualLayout>
                  <c:x val="-3.3144810925474222E-2"/>
                  <c:y val="4.1371511321505273E-2"/>
                </c:manualLayout>
              </c:layout>
              <c:showVal val="1"/>
            </c:dLbl>
            <c:showVal val="1"/>
          </c:dLbls>
          <c:cat>
            <c:strRef>
              <c:f>'C:\Users\Toni\Desktop\gràfics inserció laboral 2011-12\[gràfic1 toni.xlsx]Hoja1'!$A$226:$A$231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toni.xlsx]Hoja1'!$B$226:$B$231</c:f>
              <c:numCache>
                <c:formatCode>General</c:formatCode>
                <c:ptCount val="6"/>
                <c:pt idx="0">
                  <c:v>100</c:v>
                </c:pt>
                <c:pt idx="1">
                  <c:v>70.959999999999994</c:v>
                </c:pt>
                <c:pt idx="2">
                  <c:v>73.069999999999993</c:v>
                </c:pt>
                <c:pt idx="3">
                  <c:v>88</c:v>
                </c:pt>
                <c:pt idx="4">
                  <c:v>69.08</c:v>
                </c:pt>
                <c:pt idx="5">
                  <c:v>72.72</c:v>
                </c:pt>
              </c:numCache>
            </c:numRef>
          </c:val>
        </c:ser>
        <c:ser>
          <c:idx val="1"/>
          <c:order val="1"/>
          <c:tx>
            <c:strRef>
              <c:f>'C:\Users\Toni\Desktop\gràfics inserció laboral 2011-12\[gràfic1 toni.xlsx]Hoja1'!$C$225</c:f>
              <c:strCache>
                <c:ptCount val="1"/>
                <c:pt idx="0">
                  <c:v>Estudien </c:v>
                </c:pt>
              </c:strCache>
            </c:strRef>
          </c:tx>
          <c:dLbls>
            <c:dLbl>
              <c:idx val="0"/>
              <c:layout>
                <c:manualLayout>
                  <c:x val="1.666666666666667E-2"/>
                  <c:y val="2.777777777777779E-2"/>
                </c:manualLayout>
              </c:layout>
              <c:showVal val="1"/>
            </c:dLbl>
            <c:dLbl>
              <c:idx val="1"/>
              <c:layout>
                <c:manualLayout>
                  <c:x val="-2.777777777777779E-2"/>
                  <c:y val="-3.0866359269839373E-2"/>
                </c:manualLayout>
              </c:layout>
              <c:showVal val="1"/>
            </c:dLbl>
            <c:dLbl>
              <c:idx val="2"/>
              <c:layout>
                <c:manualLayout>
                  <c:x val="-2.777777777777779E-2"/>
                  <c:y val="-3.6478424591628346E-2"/>
                </c:manualLayout>
              </c:layout>
              <c:showVal val="1"/>
            </c:dLbl>
            <c:dLbl>
              <c:idx val="3"/>
              <c:layout>
                <c:manualLayout>
                  <c:x val="-2.0061728395061731E-2"/>
                  <c:y val="-2.8060326608944881E-2"/>
                </c:manualLayout>
              </c:layout>
              <c:showVal val="1"/>
            </c:dLbl>
            <c:showVal val="1"/>
          </c:dLbls>
          <c:cat>
            <c:strRef>
              <c:f>'C:\Users\Toni\Desktop\gràfics inserció laboral 2011-12\[gràfic1 toni.xlsx]Hoja1'!$A$226:$A$231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toni.xlsx]Hoja1'!$C$226:$C$231</c:f>
              <c:numCache>
                <c:formatCode>General</c:formatCode>
                <c:ptCount val="6"/>
                <c:pt idx="0">
                  <c:v>0</c:v>
                </c:pt>
                <c:pt idx="1">
                  <c:v>16.12</c:v>
                </c:pt>
                <c:pt idx="2">
                  <c:v>15.38</c:v>
                </c:pt>
                <c:pt idx="3">
                  <c:v>8</c:v>
                </c:pt>
                <c:pt idx="4">
                  <c:v>31.810000000000002</c:v>
                </c:pt>
                <c:pt idx="5">
                  <c:v>13.629999999999999</c:v>
                </c:pt>
              </c:numCache>
            </c:numRef>
          </c:val>
        </c:ser>
        <c:ser>
          <c:idx val="2"/>
          <c:order val="2"/>
          <c:tx>
            <c:strRef>
              <c:f>'C:\Users\Toni\Desktop\gràfics inserció laboral 2011-12\[gràfic1 toni.xlsx]Hoja1'!$D$225</c:f>
              <c:strCache>
                <c:ptCount val="1"/>
                <c:pt idx="0">
                  <c:v>Buscant feina</c:v>
                </c:pt>
              </c:strCache>
            </c:strRef>
          </c:tx>
          <c:dLbls>
            <c:dLbl>
              <c:idx val="0"/>
              <c:layout>
                <c:manualLayout>
                  <c:x val="-1.1111111111111115E-2"/>
                  <c:y val="-4.6296296296296301E-2"/>
                </c:manualLayout>
              </c:layout>
              <c:showVal val="1"/>
            </c:dLbl>
            <c:dLbl>
              <c:idx val="1"/>
              <c:layout>
                <c:manualLayout>
                  <c:x val="-2.777777777777779E-2"/>
                  <c:y val="1.9642228626261419E-2"/>
                </c:manualLayout>
              </c:layout>
              <c:showVal val="1"/>
            </c:dLbl>
            <c:dLbl>
              <c:idx val="2"/>
              <c:layout>
                <c:manualLayout>
                  <c:x val="-2.777777777777779E-2"/>
                  <c:y val="2.5254293948050288E-2"/>
                </c:manualLayout>
              </c:layout>
              <c:showVal val="1"/>
            </c:dLbl>
            <c:dLbl>
              <c:idx val="3"/>
              <c:layout>
                <c:manualLayout>
                  <c:x val="-3.08641975308642E-3"/>
                  <c:y val="5.6518358634404778E-4"/>
                </c:manualLayout>
              </c:layout>
              <c:showVal val="1"/>
            </c:dLbl>
            <c:dLbl>
              <c:idx val="4"/>
              <c:layout>
                <c:manualLayout>
                  <c:x val="-3.0864197530864199E-2"/>
                  <c:y val="-3.6478424591628346E-2"/>
                </c:manualLayout>
              </c:layout>
              <c:showVal val="1"/>
            </c:dLbl>
            <c:showVal val="1"/>
          </c:dLbls>
          <c:cat>
            <c:strRef>
              <c:f>'C:\Users\Toni\Desktop\gràfics inserció laboral 2011-12\[gràfic1 toni.xlsx]Hoja1'!$A$226:$A$231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toni.xlsx]Hoja1'!$D$226:$D$231</c:f>
              <c:numCache>
                <c:formatCode>General</c:formatCode>
                <c:ptCount val="6"/>
                <c:pt idx="0">
                  <c:v>0</c:v>
                </c:pt>
                <c:pt idx="1">
                  <c:v>12.9</c:v>
                </c:pt>
                <c:pt idx="2">
                  <c:v>11.53</c:v>
                </c:pt>
                <c:pt idx="3">
                  <c:v>4</c:v>
                </c:pt>
                <c:pt idx="4">
                  <c:v>9.09</c:v>
                </c:pt>
                <c:pt idx="5">
                  <c:v>13.629999999999999</c:v>
                </c:pt>
              </c:numCache>
            </c:numRef>
          </c:val>
        </c:ser>
        <c:dLbls>
          <c:showVal val="1"/>
        </c:dLbls>
        <c:marker val="1"/>
        <c:axId val="73402624"/>
        <c:axId val="73416704"/>
      </c:lineChart>
      <c:catAx>
        <c:axId val="73402624"/>
        <c:scaling>
          <c:orientation val="minMax"/>
        </c:scaling>
        <c:axPos val="b"/>
        <c:majorTickMark val="none"/>
        <c:tickLblPos val="nextTo"/>
        <c:crossAx val="73416704"/>
        <c:crosses val="autoZero"/>
        <c:auto val="1"/>
        <c:lblAlgn val="ctr"/>
        <c:lblOffset val="100"/>
      </c:catAx>
      <c:valAx>
        <c:axId val="73416704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crossAx val="73402624"/>
        <c:crosses val="autoZero"/>
        <c:crossBetween val="between"/>
      </c:valAx>
    </c:plotArea>
    <c:legend>
      <c:legendPos val="r"/>
    </c:legend>
    <c:plotVisOnly val="1"/>
    <c:dispBlanksAs val="zero"/>
  </c:chart>
  <c:externalData r:id="rId1"/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plotArea>
      <c:layout>
        <c:manualLayout>
          <c:layoutTarget val="inner"/>
          <c:xMode val="edge"/>
          <c:yMode val="edge"/>
          <c:x val="6.992314757335831E-2"/>
          <c:y val="0.10852150411891585"/>
          <c:w val="0.90979100641465471"/>
          <c:h val="0.76175026636521936"/>
        </c:manualLayout>
      </c:layout>
      <c:barChart>
        <c:barDir val="col"/>
        <c:grouping val="clustered"/>
        <c:ser>
          <c:idx val="0"/>
          <c:order val="0"/>
          <c:tx>
            <c:strRef>
              <c:f>'C:\Users\Toni\Desktop\gràfics inserció laboral 2011-12\[gràfic1 toni.xlsx]Hoja1'!$B$240</c:f>
              <c:strCache>
                <c:ptCount val="1"/>
                <c:pt idx="0">
                  <c:v>Treballen</c:v>
                </c:pt>
              </c:strCache>
            </c:strRef>
          </c:tx>
          <c:dLbls>
            <c:showVal val="1"/>
          </c:dLbls>
          <c:cat>
            <c:strRef>
              <c:f>'C:\Users\Toni\Desktop\gràfics inserció laboral 2011-12\[gràfic1 toni.xlsx]Hoja1'!$A$241:$A$246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toni.xlsx]Hoja1'!$B$241:$B$246</c:f>
              <c:numCache>
                <c:formatCode>General</c:formatCode>
                <c:ptCount val="6"/>
                <c:pt idx="0">
                  <c:v>66.66</c:v>
                </c:pt>
                <c:pt idx="1">
                  <c:v>75</c:v>
                </c:pt>
                <c:pt idx="2">
                  <c:v>0</c:v>
                </c:pt>
                <c:pt idx="3">
                  <c:v>33.33</c:v>
                </c:pt>
                <c:pt idx="4">
                  <c:v>23.52</c:v>
                </c:pt>
                <c:pt idx="5">
                  <c:v>12.5</c:v>
                </c:pt>
              </c:numCache>
            </c:numRef>
          </c:val>
        </c:ser>
        <c:ser>
          <c:idx val="1"/>
          <c:order val="1"/>
          <c:tx>
            <c:strRef>
              <c:f>'C:\Users\Toni\Desktop\gràfics inserció laboral 2011-12\[gràfic1 toni.xlsx]Hoja1'!$C$240</c:f>
              <c:strCache>
                <c:ptCount val="1"/>
                <c:pt idx="0">
                  <c:v>Estudien </c:v>
                </c:pt>
              </c:strCache>
            </c:strRef>
          </c:tx>
          <c:dLbls>
            <c:showVal val="1"/>
          </c:dLbls>
          <c:cat>
            <c:strRef>
              <c:f>'C:\Users\Toni\Desktop\gràfics inserció laboral 2011-12\[gràfic1 toni.xlsx]Hoja1'!$A$241:$A$246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toni.xlsx]Hoja1'!$C$241:$C$246</c:f>
              <c:numCache>
                <c:formatCode>General</c:formatCode>
                <c:ptCount val="6"/>
                <c:pt idx="0">
                  <c:v>33.33</c:v>
                </c:pt>
                <c:pt idx="1">
                  <c:v>12.5</c:v>
                </c:pt>
                <c:pt idx="2">
                  <c:v>75</c:v>
                </c:pt>
                <c:pt idx="3">
                  <c:v>53.33</c:v>
                </c:pt>
                <c:pt idx="4">
                  <c:v>58.82</c:v>
                </c:pt>
                <c:pt idx="5">
                  <c:v>68.75</c:v>
                </c:pt>
              </c:numCache>
            </c:numRef>
          </c:val>
        </c:ser>
        <c:ser>
          <c:idx val="2"/>
          <c:order val="2"/>
          <c:tx>
            <c:strRef>
              <c:f>'C:\Users\Toni\Desktop\gràfics inserció laboral 2011-12\[gràfic1 toni.xlsx]Hoja1'!$D$240</c:f>
              <c:strCache>
                <c:ptCount val="1"/>
                <c:pt idx="0">
                  <c:v>Buscant feina</c:v>
                </c:pt>
              </c:strCache>
            </c:strRef>
          </c:tx>
          <c:dLbls>
            <c:showVal val="1"/>
          </c:dLbls>
          <c:cat>
            <c:strRef>
              <c:f>'C:\Users\Toni\Desktop\gràfics inserció laboral 2011-12\[gràfic1 toni.xlsx]Hoja1'!$A$241:$A$246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toni.xlsx]Hoja1'!$D$241:$D$246</c:f>
              <c:numCache>
                <c:formatCode>General</c:formatCode>
                <c:ptCount val="6"/>
                <c:pt idx="0">
                  <c:v>0</c:v>
                </c:pt>
                <c:pt idx="1">
                  <c:v>12.5</c:v>
                </c:pt>
                <c:pt idx="2">
                  <c:v>25</c:v>
                </c:pt>
                <c:pt idx="3">
                  <c:v>13.33</c:v>
                </c:pt>
                <c:pt idx="4">
                  <c:v>17.64</c:v>
                </c:pt>
                <c:pt idx="5">
                  <c:v>18.75</c:v>
                </c:pt>
              </c:numCache>
            </c:numRef>
          </c:val>
        </c:ser>
        <c:dLbls>
          <c:showVal val="1"/>
        </c:dLbls>
        <c:gapWidth val="75"/>
        <c:axId val="73451776"/>
        <c:axId val="73482240"/>
      </c:barChart>
      <c:catAx>
        <c:axId val="73451776"/>
        <c:scaling>
          <c:orientation val="minMax"/>
        </c:scaling>
        <c:axPos val="b"/>
        <c:majorTickMark val="none"/>
        <c:tickLblPos val="nextTo"/>
        <c:crossAx val="73482240"/>
        <c:crosses val="autoZero"/>
        <c:auto val="1"/>
        <c:lblAlgn val="ctr"/>
        <c:lblOffset val="100"/>
      </c:catAx>
      <c:valAx>
        <c:axId val="73482240"/>
        <c:scaling>
          <c:orientation val="minMax"/>
        </c:scaling>
        <c:axPos val="l"/>
        <c:numFmt formatCode="General" sourceLinked="1"/>
        <c:majorTickMark val="none"/>
        <c:tickLblPos val="nextTo"/>
        <c:crossAx val="73451776"/>
        <c:crosses val="autoZero"/>
        <c:crossBetween val="between"/>
      </c:valAx>
    </c:plotArea>
    <c:legend>
      <c:legendPos val="b"/>
    </c:legend>
    <c:plotVisOnly val="1"/>
    <c:dispBlanksAs val="gap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plotArea>
      <c:layout/>
      <c:barChart>
        <c:barDir val="col"/>
        <c:grouping val="clustered"/>
        <c:ser>
          <c:idx val="0"/>
          <c:order val="0"/>
          <c:tx>
            <c:strRef>
              <c:f>'C:\Users\Toni\Desktop\gràfics inserció laboral 2011-12\[gràfic1 toni.xlsx]Hoja1'!$B$27</c:f>
              <c:strCache>
                <c:ptCount val="1"/>
                <c:pt idx="0">
                  <c:v>Treballen</c:v>
                </c:pt>
              </c:strCache>
            </c:strRef>
          </c:tx>
          <c:dLbls>
            <c:showVal val="1"/>
          </c:dLbls>
          <c:cat>
            <c:strRef>
              <c:f>'C:\Users\Toni\Desktop\gràfics inserció laboral 2011-12\[gràfic1 toni.xlsx]Hoja1'!$A$28:$A$33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toni.xlsx]Hoja1'!$B$28:$B$33</c:f>
              <c:numCache>
                <c:formatCode>General</c:formatCode>
                <c:ptCount val="6"/>
                <c:pt idx="0">
                  <c:v>65.38</c:v>
                </c:pt>
                <c:pt idx="1">
                  <c:v>52.53</c:v>
                </c:pt>
                <c:pt idx="2">
                  <c:v>51.36</c:v>
                </c:pt>
                <c:pt idx="3">
                  <c:v>43.75</c:v>
                </c:pt>
                <c:pt idx="4">
                  <c:v>26.66</c:v>
                </c:pt>
                <c:pt idx="5">
                  <c:v>0</c:v>
                </c:pt>
              </c:numCache>
            </c:numRef>
          </c:val>
        </c:ser>
        <c:ser>
          <c:idx val="1"/>
          <c:order val="1"/>
          <c:tx>
            <c:strRef>
              <c:f>'C:\Users\Toni\Desktop\gràfics inserció laboral 2011-12\[gràfic1 toni.xlsx]Hoja1'!$C$27</c:f>
              <c:strCache>
                <c:ptCount val="1"/>
                <c:pt idx="0">
                  <c:v>Estudien </c:v>
                </c:pt>
              </c:strCache>
            </c:strRef>
          </c:tx>
          <c:dLbls>
            <c:showVal val="1"/>
          </c:dLbls>
          <c:cat>
            <c:strRef>
              <c:f>'C:\Users\Toni\Desktop\gràfics inserció laboral 2011-12\[gràfic1 toni.xlsx]Hoja1'!$A$28:$A$33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toni.xlsx]Hoja1'!$C$28:$C$33</c:f>
              <c:numCache>
                <c:formatCode>General</c:formatCode>
                <c:ptCount val="6"/>
                <c:pt idx="0">
                  <c:v>19.23</c:v>
                </c:pt>
                <c:pt idx="1">
                  <c:v>40.67</c:v>
                </c:pt>
                <c:pt idx="2">
                  <c:v>37.93</c:v>
                </c:pt>
                <c:pt idx="3">
                  <c:v>37.5</c:v>
                </c:pt>
                <c:pt idx="4">
                  <c:v>53.33</c:v>
                </c:pt>
                <c:pt idx="5">
                  <c:v>55.55</c:v>
                </c:pt>
              </c:numCache>
            </c:numRef>
          </c:val>
        </c:ser>
        <c:ser>
          <c:idx val="2"/>
          <c:order val="2"/>
          <c:tx>
            <c:strRef>
              <c:f>'C:\Users\Toni\Desktop\gràfics inserció laboral 2011-12\[gràfic1 toni.xlsx]Hoja1'!$D$27</c:f>
              <c:strCache>
                <c:ptCount val="1"/>
                <c:pt idx="0">
                  <c:v>Buscant feina</c:v>
                </c:pt>
              </c:strCache>
            </c:strRef>
          </c:tx>
          <c:dLbls>
            <c:showVal val="1"/>
          </c:dLbls>
          <c:cat>
            <c:strRef>
              <c:f>'C:\Users\Toni\Desktop\gràfics inserció laboral 2011-12\[gràfic1 toni.xlsx]Hoja1'!$A$28:$A$33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toni.xlsx]Hoja1'!$D$28:$D$33</c:f>
              <c:numCache>
                <c:formatCode>General</c:formatCode>
                <c:ptCount val="6"/>
                <c:pt idx="0">
                  <c:v>15.38</c:v>
                </c:pt>
                <c:pt idx="1">
                  <c:v>6.7700000000000005</c:v>
                </c:pt>
                <c:pt idx="2">
                  <c:v>20.68</c:v>
                </c:pt>
                <c:pt idx="3">
                  <c:v>18.75</c:v>
                </c:pt>
                <c:pt idx="4">
                  <c:v>20</c:v>
                </c:pt>
                <c:pt idx="5">
                  <c:v>44.44</c:v>
                </c:pt>
              </c:numCache>
            </c:numRef>
          </c:val>
        </c:ser>
        <c:dLbls>
          <c:showVal val="1"/>
        </c:dLbls>
        <c:gapWidth val="75"/>
        <c:axId val="69212416"/>
        <c:axId val="69234688"/>
      </c:barChart>
      <c:catAx>
        <c:axId val="69212416"/>
        <c:scaling>
          <c:orientation val="minMax"/>
        </c:scaling>
        <c:axPos val="b"/>
        <c:majorTickMark val="none"/>
        <c:tickLblPos val="nextTo"/>
        <c:crossAx val="69234688"/>
        <c:crosses val="autoZero"/>
        <c:auto val="1"/>
        <c:lblAlgn val="ctr"/>
        <c:lblOffset val="100"/>
      </c:catAx>
      <c:valAx>
        <c:axId val="69234688"/>
        <c:scaling>
          <c:orientation val="minMax"/>
        </c:scaling>
        <c:axPos val="l"/>
        <c:numFmt formatCode="General" sourceLinked="1"/>
        <c:majorTickMark val="none"/>
        <c:tickLblPos val="nextTo"/>
        <c:crossAx val="69212416"/>
        <c:crosses val="autoZero"/>
        <c:crossBetween val="between"/>
      </c:valAx>
    </c:plotArea>
    <c:legend>
      <c:legendPos val="b"/>
      <c:layout/>
    </c:legend>
    <c:plotVisOnly val="1"/>
    <c:dispBlanksAs val="gap"/>
  </c:chart>
  <c:externalData r:id="rId1"/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autoTitleDeleted val="1"/>
    <c:plotArea>
      <c:layout/>
      <c:lineChart>
        <c:grouping val="standard"/>
        <c:ser>
          <c:idx val="0"/>
          <c:order val="0"/>
          <c:tx>
            <c:strRef>
              <c:f>'C:\Users\Toni\Desktop\gràfics inserció laboral 2011-12\[gràfic1 toni.xlsx]Hoja1'!$B$240</c:f>
              <c:strCache>
                <c:ptCount val="1"/>
                <c:pt idx="0">
                  <c:v>Treballen</c:v>
                </c:pt>
              </c:strCache>
            </c:strRef>
          </c:tx>
          <c:dLbls>
            <c:showVal val="1"/>
          </c:dLbls>
          <c:cat>
            <c:strRef>
              <c:f>'C:\Users\Toni\Desktop\gràfics inserció laboral 2011-12\[gràfic1 toni.xlsx]Hoja1'!$A$241:$A$246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toni.xlsx]Hoja1'!$B$241:$B$246</c:f>
              <c:numCache>
                <c:formatCode>General</c:formatCode>
                <c:ptCount val="6"/>
                <c:pt idx="0">
                  <c:v>66.66</c:v>
                </c:pt>
                <c:pt idx="1">
                  <c:v>75</c:v>
                </c:pt>
                <c:pt idx="2">
                  <c:v>0</c:v>
                </c:pt>
                <c:pt idx="3">
                  <c:v>33.33</c:v>
                </c:pt>
                <c:pt idx="4">
                  <c:v>23.52</c:v>
                </c:pt>
                <c:pt idx="5">
                  <c:v>12.5</c:v>
                </c:pt>
              </c:numCache>
            </c:numRef>
          </c:val>
        </c:ser>
        <c:ser>
          <c:idx val="1"/>
          <c:order val="1"/>
          <c:tx>
            <c:strRef>
              <c:f>'C:\Users\Toni\Desktop\gràfics inserció laboral 2011-12\[gràfic1 toni.xlsx]Hoja1'!$C$240</c:f>
              <c:strCache>
                <c:ptCount val="1"/>
                <c:pt idx="0">
                  <c:v>Estudien </c:v>
                </c:pt>
              </c:strCache>
            </c:strRef>
          </c:tx>
          <c:dLbls>
            <c:dLbl>
              <c:idx val="0"/>
              <c:layout>
                <c:manualLayout>
                  <c:x val="-3.7113804757807768E-2"/>
                  <c:y val="3.4433408695200236E-2"/>
                </c:manualLayout>
              </c:layout>
              <c:showVal val="1"/>
            </c:dLbl>
            <c:showVal val="1"/>
          </c:dLbls>
          <c:cat>
            <c:strRef>
              <c:f>'C:\Users\Toni\Desktop\gràfics inserció laboral 2011-12\[gràfic1 toni.xlsx]Hoja1'!$A$241:$A$246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toni.xlsx]Hoja1'!$C$241:$C$246</c:f>
              <c:numCache>
                <c:formatCode>General</c:formatCode>
                <c:ptCount val="6"/>
                <c:pt idx="0">
                  <c:v>33.33</c:v>
                </c:pt>
                <c:pt idx="1">
                  <c:v>12.5</c:v>
                </c:pt>
                <c:pt idx="2">
                  <c:v>75</c:v>
                </c:pt>
                <c:pt idx="3">
                  <c:v>53.33</c:v>
                </c:pt>
                <c:pt idx="4">
                  <c:v>58.82</c:v>
                </c:pt>
                <c:pt idx="5">
                  <c:v>68.75</c:v>
                </c:pt>
              </c:numCache>
            </c:numRef>
          </c:val>
        </c:ser>
        <c:ser>
          <c:idx val="2"/>
          <c:order val="2"/>
          <c:tx>
            <c:strRef>
              <c:f>'C:\Users\Toni\Desktop\gràfics inserció laboral 2011-12\[gràfic1 toni.xlsx]Hoja1'!$D$240</c:f>
              <c:strCache>
                <c:ptCount val="1"/>
                <c:pt idx="0">
                  <c:v>Buscant feina</c:v>
                </c:pt>
              </c:strCache>
            </c:strRef>
          </c:tx>
          <c:dLbls>
            <c:dLbl>
              <c:idx val="0"/>
              <c:layout>
                <c:manualLayout>
                  <c:x val="-3.6883356385431082E-3"/>
                  <c:y val="-3.168316831683169E-2"/>
                </c:manualLayout>
              </c:layout>
              <c:showVal val="1"/>
            </c:dLbl>
            <c:showVal val="1"/>
          </c:dLbls>
          <c:cat>
            <c:strRef>
              <c:f>'C:\Users\Toni\Desktop\gràfics inserció laboral 2011-12\[gràfic1 toni.xlsx]Hoja1'!$A$241:$A$246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toni.xlsx]Hoja1'!$D$241:$D$246</c:f>
              <c:numCache>
                <c:formatCode>General</c:formatCode>
                <c:ptCount val="6"/>
                <c:pt idx="0">
                  <c:v>0</c:v>
                </c:pt>
                <c:pt idx="1">
                  <c:v>12.5</c:v>
                </c:pt>
                <c:pt idx="2">
                  <c:v>25</c:v>
                </c:pt>
                <c:pt idx="3">
                  <c:v>13.33</c:v>
                </c:pt>
                <c:pt idx="4">
                  <c:v>17.64</c:v>
                </c:pt>
                <c:pt idx="5">
                  <c:v>18.75</c:v>
                </c:pt>
              </c:numCache>
            </c:numRef>
          </c:val>
        </c:ser>
        <c:dLbls>
          <c:showVal val="1"/>
        </c:dLbls>
        <c:marker val="1"/>
        <c:axId val="73509120"/>
        <c:axId val="73523200"/>
      </c:lineChart>
      <c:catAx>
        <c:axId val="73509120"/>
        <c:scaling>
          <c:orientation val="minMax"/>
        </c:scaling>
        <c:axPos val="b"/>
        <c:majorTickMark val="none"/>
        <c:tickLblPos val="nextTo"/>
        <c:crossAx val="73523200"/>
        <c:crosses val="autoZero"/>
        <c:auto val="1"/>
        <c:lblAlgn val="ctr"/>
        <c:lblOffset val="100"/>
      </c:catAx>
      <c:valAx>
        <c:axId val="73523200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crossAx val="73509120"/>
        <c:crosses val="autoZero"/>
        <c:crossBetween val="between"/>
      </c:valAx>
    </c:plotArea>
    <c:legend>
      <c:legendPos val="r"/>
    </c:legend>
    <c:plotVisOnly val="1"/>
    <c:dispBlanksAs val="zero"/>
  </c:chart>
  <c:externalData r:id="rId1"/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plotArea>
      <c:layout/>
      <c:barChart>
        <c:barDir val="col"/>
        <c:grouping val="clustered"/>
        <c:ser>
          <c:idx val="0"/>
          <c:order val="0"/>
          <c:tx>
            <c:strRef>
              <c:f>'C:\Users\Toni\Desktop\gràfics inserció laboral 2011-12\[gràfic1 toni.xlsx]Hoja1'!$B$255</c:f>
              <c:strCache>
                <c:ptCount val="1"/>
                <c:pt idx="0">
                  <c:v>Treballen</c:v>
                </c:pt>
              </c:strCache>
            </c:strRef>
          </c:tx>
          <c:dLbls>
            <c:showVal val="1"/>
          </c:dLbls>
          <c:cat>
            <c:strRef>
              <c:f>'C:\Users\Toni\Desktop\gràfics inserció laboral 2011-12\[gràfic1 toni.xlsx]Hoja1'!$A$256:$A$261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toni.xlsx]Hoja1'!$B$256:$B$261</c:f>
              <c:numCache>
                <c:formatCode>General</c:formatCode>
                <c:ptCount val="6"/>
                <c:pt idx="0">
                  <c:v>84.210000000000008</c:v>
                </c:pt>
                <c:pt idx="1">
                  <c:v>64.28</c:v>
                </c:pt>
                <c:pt idx="2">
                  <c:v>43.47</c:v>
                </c:pt>
                <c:pt idx="3">
                  <c:v>52.37</c:v>
                </c:pt>
                <c:pt idx="4">
                  <c:v>40</c:v>
                </c:pt>
                <c:pt idx="5">
                  <c:v>41.92</c:v>
                </c:pt>
              </c:numCache>
            </c:numRef>
          </c:val>
        </c:ser>
        <c:ser>
          <c:idx val="1"/>
          <c:order val="1"/>
          <c:tx>
            <c:strRef>
              <c:f>'C:\Users\Toni\Desktop\gràfics inserció laboral 2011-12\[gràfic1 toni.xlsx]Hoja1'!$C$255</c:f>
              <c:strCache>
                <c:ptCount val="1"/>
                <c:pt idx="0">
                  <c:v>Estudien </c:v>
                </c:pt>
              </c:strCache>
            </c:strRef>
          </c:tx>
          <c:dLbls>
            <c:dLbl>
              <c:idx val="5"/>
              <c:layout>
                <c:manualLayout>
                  <c:x val="1.2891344383057092E-2"/>
                  <c:y val="0"/>
                </c:manualLayout>
              </c:layout>
              <c:showVal val="1"/>
            </c:dLbl>
            <c:showVal val="1"/>
          </c:dLbls>
          <c:cat>
            <c:strRef>
              <c:f>'C:\Users\Toni\Desktop\gràfics inserció laboral 2011-12\[gràfic1 toni.xlsx]Hoja1'!$A$256:$A$261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toni.xlsx]Hoja1'!$C$256:$C$261</c:f>
              <c:numCache>
                <c:formatCode>General</c:formatCode>
                <c:ptCount val="6"/>
                <c:pt idx="0">
                  <c:v>15.78</c:v>
                </c:pt>
                <c:pt idx="1">
                  <c:v>35.71</c:v>
                </c:pt>
                <c:pt idx="2">
                  <c:v>52.17</c:v>
                </c:pt>
                <c:pt idx="3">
                  <c:v>38.090000000000003</c:v>
                </c:pt>
                <c:pt idx="4">
                  <c:v>60</c:v>
                </c:pt>
                <c:pt idx="5">
                  <c:v>41.93</c:v>
                </c:pt>
              </c:numCache>
            </c:numRef>
          </c:val>
        </c:ser>
        <c:ser>
          <c:idx val="2"/>
          <c:order val="2"/>
          <c:tx>
            <c:strRef>
              <c:f>'C:\Users\Toni\Desktop\gràfics inserció laboral 2011-12\[gràfic1 toni.xlsx]Hoja1'!$D$255</c:f>
              <c:strCache>
                <c:ptCount val="1"/>
                <c:pt idx="0">
                  <c:v>Buscant feina</c:v>
                </c:pt>
              </c:strCache>
            </c:strRef>
          </c:tx>
          <c:dLbls>
            <c:showVal val="1"/>
          </c:dLbls>
          <c:cat>
            <c:strRef>
              <c:f>'C:\Users\Toni\Desktop\gràfics inserció laboral 2011-12\[gràfic1 toni.xlsx]Hoja1'!$A$256:$A$261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toni.xlsx]Hoja1'!$D$256:$D$261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4.34</c:v>
                </c:pt>
                <c:pt idx="3">
                  <c:v>9.52</c:v>
                </c:pt>
                <c:pt idx="4">
                  <c:v>0</c:v>
                </c:pt>
                <c:pt idx="5">
                  <c:v>16.12</c:v>
                </c:pt>
              </c:numCache>
            </c:numRef>
          </c:val>
        </c:ser>
        <c:dLbls>
          <c:showVal val="1"/>
        </c:dLbls>
        <c:gapWidth val="75"/>
        <c:axId val="73591040"/>
        <c:axId val="73871360"/>
      </c:barChart>
      <c:catAx>
        <c:axId val="73591040"/>
        <c:scaling>
          <c:orientation val="minMax"/>
        </c:scaling>
        <c:axPos val="b"/>
        <c:majorTickMark val="none"/>
        <c:tickLblPos val="nextTo"/>
        <c:crossAx val="73871360"/>
        <c:crosses val="autoZero"/>
        <c:auto val="1"/>
        <c:lblAlgn val="ctr"/>
        <c:lblOffset val="100"/>
      </c:catAx>
      <c:valAx>
        <c:axId val="73871360"/>
        <c:scaling>
          <c:orientation val="minMax"/>
        </c:scaling>
        <c:axPos val="l"/>
        <c:numFmt formatCode="General" sourceLinked="1"/>
        <c:majorTickMark val="none"/>
        <c:tickLblPos val="nextTo"/>
        <c:crossAx val="73591040"/>
        <c:crosses val="autoZero"/>
        <c:crossBetween val="between"/>
      </c:valAx>
    </c:plotArea>
    <c:legend>
      <c:legendPos val="b"/>
    </c:legend>
    <c:plotVisOnly val="1"/>
    <c:dispBlanksAs val="gap"/>
  </c:chart>
  <c:externalData r:id="rId1"/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autoTitleDeleted val="1"/>
    <c:plotArea>
      <c:layout/>
      <c:lineChart>
        <c:grouping val="standard"/>
        <c:ser>
          <c:idx val="0"/>
          <c:order val="0"/>
          <c:tx>
            <c:strRef>
              <c:f>'C:\Users\Toni\Desktop\gràfics inserció laboral 2011-12\[gràfic1 toni.xlsx]Hoja1'!$B$255</c:f>
              <c:strCache>
                <c:ptCount val="1"/>
                <c:pt idx="0">
                  <c:v>Treballen</c:v>
                </c:pt>
              </c:strCache>
            </c:strRef>
          </c:tx>
          <c:dLbls>
            <c:showVal val="1"/>
          </c:dLbls>
          <c:cat>
            <c:strRef>
              <c:f>'C:\Users\Toni\Desktop\gràfics inserció laboral 2011-12\[gràfic1 toni.xlsx]Hoja1'!$A$256:$A$261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toni.xlsx]Hoja1'!$B$256:$B$261</c:f>
              <c:numCache>
                <c:formatCode>General</c:formatCode>
                <c:ptCount val="6"/>
                <c:pt idx="0">
                  <c:v>84.210000000000008</c:v>
                </c:pt>
                <c:pt idx="1">
                  <c:v>64.28</c:v>
                </c:pt>
                <c:pt idx="2">
                  <c:v>43.47</c:v>
                </c:pt>
                <c:pt idx="3">
                  <c:v>52.37</c:v>
                </c:pt>
                <c:pt idx="4">
                  <c:v>40</c:v>
                </c:pt>
                <c:pt idx="5">
                  <c:v>41.92</c:v>
                </c:pt>
              </c:numCache>
            </c:numRef>
          </c:val>
        </c:ser>
        <c:ser>
          <c:idx val="1"/>
          <c:order val="1"/>
          <c:tx>
            <c:strRef>
              <c:f>'C:\Users\Toni\Desktop\gràfics inserció laboral 2011-12\[gràfic1 toni.xlsx]Hoja1'!$C$255</c:f>
              <c:strCache>
                <c:ptCount val="1"/>
                <c:pt idx="0">
                  <c:v>Estudien </c:v>
                </c:pt>
              </c:strCache>
            </c:strRef>
          </c:tx>
          <c:dLbls>
            <c:dLbl>
              <c:idx val="0"/>
              <c:layout>
                <c:manualLayout>
                  <c:x val="-5.377532228360956E-2"/>
                  <c:y val="-2.0623196893776712E-2"/>
                </c:manualLayout>
              </c:layout>
              <c:showVal val="1"/>
            </c:dLbl>
            <c:dLbl>
              <c:idx val="1"/>
              <c:layout>
                <c:manualLayout>
                  <c:x val="-1.1111111111111115E-2"/>
                  <c:y val="4.1666666666666664E-2"/>
                </c:manualLayout>
              </c:layout>
              <c:showVal val="1"/>
            </c:dLbl>
            <c:dLbl>
              <c:idx val="2"/>
              <c:layout>
                <c:manualLayout>
                  <c:x val="-5.5248618784530376E-3"/>
                  <c:y val="2.4793388429752074E-2"/>
                </c:manualLayout>
              </c:layout>
              <c:showVal val="1"/>
            </c:dLbl>
            <c:dLbl>
              <c:idx val="4"/>
              <c:layout>
                <c:manualLayout>
                  <c:x val="-1.7510766955235568E-2"/>
                  <c:y val="2.8007418494175835E-2"/>
                </c:manualLayout>
              </c:layout>
              <c:showVal val="1"/>
            </c:dLbl>
            <c:showVal val="1"/>
          </c:dLbls>
          <c:cat>
            <c:strRef>
              <c:f>'C:\Users\Toni\Desktop\gràfics inserció laboral 2011-12\[gràfic1 toni.xlsx]Hoja1'!$A$256:$A$261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toni.xlsx]Hoja1'!$C$256:$C$261</c:f>
              <c:numCache>
                <c:formatCode>General</c:formatCode>
                <c:ptCount val="6"/>
                <c:pt idx="0">
                  <c:v>15.78</c:v>
                </c:pt>
                <c:pt idx="1">
                  <c:v>35.71</c:v>
                </c:pt>
                <c:pt idx="2">
                  <c:v>52.17</c:v>
                </c:pt>
                <c:pt idx="3">
                  <c:v>38.090000000000003</c:v>
                </c:pt>
                <c:pt idx="4">
                  <c:v>60</c:v>
                </c:pt>
                <c:pt idx="5">
                  <c:v>41.93</c:v>
                </c:pt>
              </c:numCache>
            </c:numRef>
          </c:val>
        </c:ser>
        <c:ser>
          <c:idx val="2"/>
          <c:order val="2"/>
          <c:tx>
            <c:strRef>
              <c:f>'C:\Users\Toni\Desktop\gràfics inserció laboral 2011-12\[gràfic1 toni.xlsx]Hoja1'!$D$255</c:f>
              <c:strCache>
                <c:ptCount val="1"/>
                <c:pt idx="0">
                  <c:v>Buscant feina</c:v>
                </c:pt>
              </c:strCache>
            </c:strRef>
          </c:tx>
          <c:dLbls>
            <c:dLbl>
              <c:idx val="4"/>
              <c:layout>
                <c:manualLayout>
                  <c:x val="5.5862008961586988E-3"/>
                  <c:y val="-2.5137849504349153E-2"/>
                </c:manualLayout>
              </c:layout>
              <c:showVal val="1"/>
            </c:dLbl>
            <c:showVal val="1"/>
          </c:dLbls>
          <c:cat>
            <c:strRef>
              <c:f>'C:\Users\Toni\Desktop\gràfics inserció laboral 2011-12\[gràfic1 toni.xlsx]Hoja1'!$A$256:$A$261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toni.xlsx]Hoja1'!$D$256:$D$261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4.34</c:v>
                </c:pt>
                <c:pt idx="3">
                  <c:v>9.52</c:v>
                </c:pt>
                <c:pt idx="4">
                  <c:v>0</c:v>
                </c:pt>
                <c:pt idx="5">
                  <c:v>16.12</c:v>
                </c:pt>
              </c:numCache>
            </c:numRef>
          </c:val>
        </c:ser>
        <c:dLbls>
          <c:showVal val="1"/>
        </c:dLbls>
        <c:marker val="1"/>
        <c:axId val="73898240"/>
        <c:axId val="73912320"/>
      </c:lineChart>
      <c:catAx>
        <c:axId val="73898240"/>
        <c:scaling>
          <c:orientation val="minMax"/>
        </c:scaling>
        <c:axPos val="b"/>
        <c:majorTickMark val="none"/>
        <c:tickLblPos val="nextTo"/>
        <c:crossAx val="73912320"/>
        <c:crosses val="autoZero"/>
        <c:auto val="1"/>
        <c:lblAlgn val="ctr"/>
        <c:lblOffset val="100"/>
      </c:catAx>
      <c:valAx>
        <c:axId val="73912320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crossAx val="73898240"/>
        <c:crosses val="autoZero"/>
        <c:crossBetween val="between"/>
      </c:valAx>
    </c:plotArea>
    <c:legend>
      <c:legendPos val="r"/>
    </c:legend>
    <c:plotVisOnly val="1"/>
    <c:dispBlanksAs val="zero"/>
  </c:chart>
  <c:externalData r:id="rId1"/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plotArea>
      <c:layout/>
      <c:barChart>
        <c:barDir val="col"/>
        <c:grouping val="clustered"/>
        <c:ser>
          <c:idx val="0"/>
          <c:order val="0"/>
          <c:tx>
            <c:strRef>
              <c:f>'C:\Users\Toni\Desktop\gràfics inserció laboral 2011-12\[gràfic1 toni.xlsx]Hoja1'!$B$271</c:f>
              <c:strCache>
                <c:ptCount val="1"/>
                <c:pt idx="0">
                  <c:v>Treballen</c:v>
                </c:pt>
              </c:strCache>
            </c:strRef>
          </c:tx>
          <c:dLbls>
            <c:dLbl>
              <c:idx val="5"/>
              <c:layout>
                <c:manualLayout>
                  <c:x val="-1.3283520132835205E-2"/>
                  <c:y val="-4.8986296720237308E-17"/>
                </c:manualLayout>
              </c:layout>
              <c:showVal val="1"/>
            </c:dLbl>
            <c:showVal val="1"/>
          </c:dLbls>
          <c:cat>
            <c:strRef>
              <c:f>'C:\Users\Toni\Desktop\gràfics inserció laboral 2011-12\[gràfic1 toni.xlsx]Hoja1'!$A$272:$A$277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toni.xlsx]Hoja1'!$B$272:$B$277</c:f>
              <c:numCache>
                <c:formatCode>General</c:formatCode>
                <c:ptCount val="6"/>
                <c:pt idx="0">
                  <c:v>92.5</c:v>
                </c:pt>
                <c:pt idx="1">
                  <c:v>73.169999999999987</c:v>
                </c:pt>
                <c:pt idx="2">
                  <c:v>51.21</c:v>
                </c:pt>
                <c:pt idx="3">
                  <c:v>51.42</c:v>
                </c:pt>
                <c:pt idx="4">
                  <c:v>46.51</c:v>
                </c:pt>
                <c:pt idx="5">
                  <c:v>46.660000000000004</c:v>
                </c:pt>
              </c:numCache>
            </c:numRef>
          </c:val>
        </c:ser>
        <c:ser>
          <c:idx val="1"/>
          <c:order val="1"/>
          <c:tx>
            <c:strRef>
              <c:f>'C:\Users\Toni\Desktop\gràfics inserció laboral 2011-12\[gràfic1 toni.xlsx]Hoja1'!$C$271</c:f>
              <c:strCache>
                <c:ptCount val="1"/>
                <c:pt idx="0">
                  <c:v>Estudien </c:v>
                </c:pt>
              </c:strCache>
            </c:strRef>
          </c:tx>
          <c:dLbls>
            <c:showVal val="1"/>
          </c:dLbls>
          <c:cat>
            <c:strRef>
              <c:f>'C:\Users\Toni\Desktop\gràfics inserció laboral 2011-12\[gràfic1 toni.xlsx]Hoja1'!$A$272:$A$277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toni.xlsx]Hoja1'!$C$272:$C$277</c:f>
              <c:numCache>
                <c:formatCode>General</c:formatCode>
                <c:ptCount val="6"/>
                <c:pt idx="0">
                  <c:v>2.5</c:v>
                </c:pt>
                <c:pt idx="1">
                  <c:v>17.75</c:v>
                </c:pt>
                <c:pt idx="2">
                  <c:v>39.020000000000003</c:v>
                </c:pt>
                <c:pt idx="3">
                  <c:v>22.85</c:v>
                </c:pt>
                <c:pt idx="4">
                  <c:v>30.23</c:v>
                </c:pt>
                <c:pt idx="5">
                  <c:v>46.660000000000004</c:v>
                </c:pt>
              </c:numCache>
            </c:numRef>
          </c:val>
        </c:ser>
        <c:ser>
          <c:idx val="2"/>
          <c:order val="2"/>
          <c:tx>
            <c:strRef>
              <c:f>'C:\Users\Toni\Desktop\gràfics inserció laboral 2011-12\[gràfic1 toni.xlsx]Hoja1'!$D$271</c:f>
              <c:strCache>
                <c:ptCount val="1"/>
                <c:pt idx="0">
                  <c:v>Buscant feina</c:v>
                </c:pt>
              </c:strCache>
            </c:strRef>
          </c:tx>
          <c:dLbls>
            <c:showVal val="1"/>
          </c:dLbls>
          <c:cat>
            <c:strRef>
              <c:f>'C:\Users\Toni\Desktop\gràfics inserció laboral 2011-12\[gràfic1 toni.xlsx]Hoja1'!$A$272:$A$277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toni.xlsx]Hoja1'!$D$272:$D$277</c:f>
              <c:numCache>
                <c:formatCode>General</c:formatCode>
                <c:ptCount val="6"/>
                <c:pt idx="0">
                  <c:v>5</c:v>
                </c:pt>
                <c:pt idx="1">
                  <c:v>9.75</c:v>
                </c:pt>
                <c:pt idx="2">
                  <c:v>9.75</c:v>
                </c:pt>
                <c:pt idx="3">
                  <c:v>25.71</c:v>
                </c:pt>
                <c:pt idx="4">
                  <c:v>23.25</c:v>
                </c:pt>
                <c:pt idx="5">
                  <c:v>6.6599999999999993</c:v>
                </c:pt>
              </c:numCache>
            </c:numRef>
          </c:val>
        </c:ser>
        <c:dLbls>
          <c:showVal val="1"/>
        </c:dLbls>
        <c:gapWidth val="75"/>
        <c:axId val="73963776"/>
        <c:axId val="73990144"/>
      </c:barChart>
      <c:catAx>
        <c:axId val="73963776"/>
        <c:scaling>
          <c:orientation val="minMax"/>
        </c:scaling>
        <c:axPos val="b"/>
        <c:majorTickMark val="none"/>
        <c:tickLblPos val="nextTo"/>
        <c:crossAx val="73990144"/>
        <c:crosses val="autoZero"/>
        <c:auto val="1"/>
        <c:lblAlgn val="ctr"/>
        <c:lblOffset val="100"/>
      </c:catAx>
      <c:valAx>
        <c:axId val="73990144"/>
        <c:scaling>
          <c:orientation val="minMax"/>
        </c:scaling>
        <c:axPos val="l"/>
        <c:numFmt formatCode="General" sourceLinked="1"/>
        <c:majorTickMark val="none"/>
        <c:tickLblPos val="nextTo"/>
        <c:crossAx val="73963776"/>
        <c:crosses val="autoZero"/>
        <c:crossBetween val="between"/>
      </c:valAx>
    </c:plotArea>
    <c:legend>
      <c:legendPos val="b"/>
    </c:legend>
    <c:plotVisOnly val="1"/>
    <c:dispBlanksAs val="gap"/>
  </c:chart>
  <c:externalData r:id="rId1"/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autoTitleDeleted val="1"/>
    <c:plotArea>
      <c:layout/>
      <c:lineChart>
        <c:grouping val="standard"/>
        <c:ser>
          <c:idx val="0"/>
          <c:order val="0"/>
          <c:tx>
            <c:strRef>
              <c:f>'C:\Users\Toni\Desktop\gràfics inserció laboral 2011-12\[gràfic1 toni.xlsx]Hoja1'!$B$271</c:f>
              <c:strCache>
                <c:ptCount val="1"/>
                <c:pt idx="0">
                  <c:v>Treballen</c:v>
                </c:pt>
              </c:strCache>
            </c:strRef>
          </c:tx>
          <c:dLbls>
            <c:dLbl>
              <c:idx val="0"/>
              <c:layout>
                <c:manualLayout>
                  <c:x val="-5.2160493827160495E-2"/>
                  <c:y val="-7.1595812868996064E-3"/>
                </c:manualLayout>
              </c:layout>
              <c:showVal val="1"/>
            </c:dLbl>
            <c:showVal val="1"/>
          </c:dLbls>
          <c:cat>
            <c:strRef>
              <c:f>'C:\Users\Toni\Desktop\gràfics inserció laboral 2011-12\[gràfic1 toni.xlsx]Hoja1'!$A$272:$A$277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toni.xlsx]Hoja1'!$B$272:$B$277</c:f>
              <c:numCache>
                <c:formatCode>General</c:formatCode>
                <c:ptCount val="6"/>
                <c:pt idx="0">
                  <c:v>92.5</c:v>
                </c:pt>
                <c:pt idx="1">
                  <c:v>73.169999999999987</c:v>
                </c:pt>
                <c:pt idx="2">
                  <c:v>51.21</c:v>
                </c:pt>
                <c:pt idx="3">
                  <c:v>51.42</c:v>
                </c:pt>
                <c:pt idx="4">
                  <c:v>46.51</c:v>
                </c:pt>
                <c:pt idx="5">
                  <c:v>46.660000000000004</c:v>
                </c:pt>
              </c:numCache>
            </c:numRef>
          </c:val>
        </c:ser>
        <c:ser>
          <c:idx val="1"/>
          <c:order val="1"/>
          <c:tx>
            <c:strRef>
              <c:f>'C:\Users\Toni\Desktop\gràfics inserció laboral 2011-12\[gràfic1 toni.xlsx]Hoja1'!$C$271</c:f>
              <c:strCache>
                <c:ptCount val="1"/>
                <c:pt idx="0">
                  <c:v>Estudien </c:v>
                </c:pt>
              </c:strCache>
            </c:strRef>
          </c:tx>
          <c:dLbls>
            <c:dLbl>
              <c:idx val="0"/>
              <c:layout>
                <c:manualLayout>
                  <c:x val="-4.3827160493827157E-2"/>
                  <c:y val="-3.9297714099739665E-3"/>
                </c:manualLayout>
              </c:layout>
              <c:showVal val="1"/>
            </c:dLbl>
            <c:dLbl>
              <c:idx val="3"/>
              <c:layout>
                <c:manualLayout>
                  <c:x val="-2.9320987654320989E-2"/>
                  <c:y val="3.3672391930733757E-2"/>
                </c:manualLayout>
              </c:layout>
              <c:showVal val="1"/>
            </c:dLbl>
            <c:showVal val="1"/>
          </c:dLbls>
          <c:cat>
            <c:strRef>
              <c:f>'C:\Users\Toni\Desktop\gràfics inserció laboral 2011-12\[gràfic1 toni.xlsx]Hoja1'!$A$272:$A$277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toni.xlsx]Hoja1'!$C$272:$C$277</c:f>
              <c:numCache>
                <c:formatCode>General</c:formatCode>
                <c:ptCount val="6"/>
                <c:pt idx="0">
                  <c:v>2.5</c:v>
                </c:pt>
                <c:pt idx="1">
                  <c:v>17.75</c:v>
                </c:pt>
                <c:pt idx="2">
                  <c:v>39.020000000000003</c:v>
                </c:pt>
                <c:pt idx="3">
                  <c:v>22.85</c:v>
                </c:pt>
                <c:pt idx="4">
                  <c:v>30.23</c:v>
                </c:pt>
                <c:pt idx="5">
                  <c:v>46.660000000000004</c:v>
                </c:pt>
              </c:numCache>
            </c:numRef>
          </c:val>
        </c:ser>
        <c:ser>
          <c:idx val="2"/>
          <c:order val="2"/>
          <c:tx>
            <c:strRef>
              <c:f>'C:\Users\Toni\Desktop\gràfics inserció laboral 2011-12\[gràfic1 toni.xlsx]Hoja1'!$D$271</c:f>
              <c:strCache>
                <c:ptCount val="1"/>
                <c:pt idx="0">
                  <c:v>Buscant feina</c:v>
                </c:pt>
              </c:strCache>
            </c:strRef>
          </c:tx>
          <c:dLbls>
            <c:dLbl>
              <c:idx val="0"/>
              <c:layout>
                <c:manualLayout>
                  <c:x val="-8.333333333333335E-3"/>
                  <c:y val="-4.1666666666666664E-2"/>
                </c:manualLayout>
              </c:layout>
              <c:showVal val="1"/>
            </c:dLbl>
            <c:dLbl>
              <c:idx val="3"/>
              <c:layout>
                <c:manualLayout>
                  <c:x val="-2.9320987654320989E-2"/>
                  <c:y val="-3.3672391930733854E-2"/>
                </c:manualLayout>
              </c:layout>
              <c:showVal val="1"/>
            </c:dLbl>
            <c:showVal val="1"/>
          </c:dLbls>
          <c:cat>
            <c:strRef>
              <c:f>'C:\Users\Toni\Desktop\gràfics inserció laboral 2011-12\[gràfic1 toni.xlsx]Hoja1'!$A$272:$A$277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toni.xlsx]Hoja1'!$D$272:$D$277</c:f>
              <c:numCache>
                <c:formatCode>General</c:formatCode>
                <c:ptCount val="6"/>
                <c:pt idx="0">
                  <c:v>5</c:v>
                </c:pt>
                <c:pt idx="1">
                  <c:v>9.75</c:v>
                </c:pt>
                <c:pt idx="2">
                  <c:v>9.75</c:v>
                </c:pt>
                <c:pt idx="3">
                  <c:v>25.71</c:v>
                </c:pt>
                <c:pt idx="4">
                  <c:v>23.25</c:v>
                </c:pt>
                <c:pt idx="5">
                  <c:v>6.6599999999999993</c:v>
                </c:pt>
              </c:numCache>
            </c:numRef>
          </c:val>
        </c:ser>
        <c:dLbls>
          <c:showVal val="1"/>
        </c:dLbls>
        <c:marker val="1"/>
        <c:axId val="74057984"/>
        <c:axId val="74076160"/>
      </c:lineChart>
      <c:catAx>
        <c:axId val="74057984"/>
        <c:scaling>
          <c:orientation val="minMax"/>
        </c:scaling>
        <c:axPos val="b"/>
        <c:majorTickMark val="none"/>
        <c:tickLblPos val="nextTo"/>
        <c:crossAx val="74076160"/>
        <c:crosses val="autoZero"/>
        <c:auto val="1"/>
        <c:lblAlgn val="ctr"/>
        <c:lblOffset val="100"/>
      </c:catAx>
      <c:valAx>
        <c:axId val="74076160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crossAx val="74057984"/>
        <c:crosses val="autoZero"/>
        <c:crossBetween val="between"/>
      </c:valAx>
    </c:plotArea>
    <c:legend>
      <c:legendPos val="r"/>
    </c:legend>
    <c:plotVisOnly val="1"/>
    <c:dispBlanksAs val="zero"/>
  </c:chart>
  <c:externalData r:id="rId1"/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plotArea>
      <c:layout/>
      <c:barChart>
        <c:barDir val="col"/>
        <c:grouping val="clustered"/>
        <c:ser>
          <c:idx val="0"/>
          <c:order val="0"/>
          <c:tx>
            <c:strRef>
              <c:f>'C:\Users\Toni\Desktop\gràfics inserció laboral 2011-12\[gràfic1 toni.xlsx]Hoja1'!$B$286</c:f>
              <c:strCache>
                <c:ptCount val="1"/>
                <c:pt idx="0">
                  <c:v>Treballen</c:v>
                </c:pt>
              </c:strCache>
            </c:strRef>
          </c:tx>
          <c:dLbls>
            <c:showVal val="1"/>
          </c:dLbls>
          <c:cat>
            <c:strRef>
              <c:f>'C:\Users\Toni\Desktop\gràfics inserció laboral 2011-12\[gràfic1 toni.xlsx]Hoja1'!$A$287:$A$292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toni.xlsx]Hoja1'!$B$287:$B$292</c:f>
              <c:numCache>
                <c:formatCode>General</c:formatCode>
                <c:ptCount val="6"/>
                <c:pt idx="0">
                  <c:v>81.81</c:v>
                </c:pt>
                <c:pt idx="1">
                  <c:v>63.15</c:v>
                </c:pt>
                <c:pt idx="2">
                  <c:v>58.33</c:v>
                </c:pt>
                <c:pt idx="3">
                  <c:v>61.53</c:v>
                </c:pt>
                <c:pt idx="4">
                  <c:v>40</c:v>
                </c:pt>
                <c:pt idx="5">
                  <c:v>40</c:v>
                </c:pt>
              </c:numCache>
            </c:numRef>
          </c:val>
        </c:ser>
        <c:ser>
          <c:idx val="1"/>
          <c:order val="1"/>
          <c:tx>
            <c:strRef>
              <c:f>'C:\Users\Toni\Desktop\gràfics inserció laboral 2011-12\[gràfic1 toni.xlsx]Hoja1'!$C$286</c:f>
              <c:strCache>
                <c:ptCount val="1"/>
                <c:pt idx="0">
                  <c:v>Estudien </c:v>
                </c:pt>
              </c:strCache>
            </c:strRef>
          </c:tx>
          <c:dLbls>
            <c:showVal val="1"/>
          </c:dLbls>
          <c:cat>
            <c:strRef>
              <c:f>'C:\Users\Toni\Desktop\gràfics inserció laboral 2011-12\[gràfic1 toni.xlsx]Hoja1'!$A$287:$A$292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toni.xlsx]Hoja1'!$C$287:$C$292</c:f>
              <c:numCache>
                <c:formatCode>General</c:formatCode>
                <c:ptCount val="6"/>
                <c:pt idx="0">
                  <c:v>18.18</c:v>
                </c:pt>
                <c:pt idx="1">
                  <c:v>36.839999999999996</c:v>
                </c:pt>
                <c:pt idx="2">
                  <c:v>25</c:v>
                </c:pt>
                <c:pt idx="3">
                  <c:v>15.38</c:v>
                </c:pt>
                <c:pt idx="4">
                  <c:v>60</c:v>
                </c:pt>
                <c:pt idx="5">
                  <c:v>50</c:v>
                </c:pt>
              </c:numCache>
            </c:numRef>
          </c:val>
        </c:ser>
        <c:ser>
          <c:idx val="2"/>
          <c:order val="2"/>
          <c:tx>
            <c:strRef>
              <c:f>'C:\Users\Toni\Desktop\gràfics inserció laboral 2011-12\[gràfic1 toni.xlsx]Hoja1'!$D$286</c:f>
              <c:strCache>
                <c:ptCount val="1"/>
                <c:pt idx="0">
                  <c:v>Buscant feina</c:v>
                </c:pt>
              </c:strCache>
            </c:strRef>
          </c:tx>
          <c:dLbls>
            <c:showVal val="1"/>
          </c:dLbls>
          <c:cat>
            <c:strRef>
              <c:f>'C:\Users\Toni\Desktop\gràfics inserció laboral 2011-12\[gràfic1 toni.xlsx]Hoja1'!$A$287:$A$292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toni.xlsx]Hoja1'!$D$287:$D$292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16.66</c:v>
                </c:pt>
                <c:pt idx="3">
                  <c:v>23.07</c:v>
                </c:pt>
                <c:pt idx="4">
                  <c:v>0</c:v>
                </c:pt>
                <c:pt idx="5">
                  <c:v>10</c:v>
                </c:pt>
              </c:numCache>
            </c:numRef>
          </c:val>
        </c:ser>
        <c:dLbls>
          <c:showVal val="1"/>
        </c:dLbls>
        <c:gapWidth val="75"/>
        <c:axId val="74115328"/>
        <c:axId val="74133504"/>
      </c:barChart>
      <c:catAx>
        <c:axId val="74115328"/>
        <c:scaling>
          <c:orientation val="minMax"/>
        </c:scaling>
        <c:axPos val="b"/>
        <c:majorTickMark val="none"/>
        <c:tickLblPos val="nextTo"/>
        <c:crossAx val="74133504"/>
        <c:crosses val="autoZero"/>
        <c:auto val="1"/>
        <c:lblAlgn val="ctr"/>
        <c:lblOffset val="100"/>
      </c:catAx>
      <c:valAx>
        <c:axId val="74133504"/>
        <c:scaling>
          <c:orientation val="minMax"/>
        </c:scaling>
        <c:axPos val="l"/>
        <c:numFmt formatCode="General" sourceLinked="1"/>
        <c:majorTickMark val="none"/>
        <c:tickLblPos val="nextTo"/>
        <c:crossAx val="74115328"/>
        <c:crosses val="autoZero"/>
        <c:crossBetween val="between"/>
      </c:valAx>
    </c:plotArea>
    <c:legend>
      <c:legendPos val="b"/>
    </c:legend>
    <c:plotVisOnly val="1"/>
    <c:dispBlanksAs val="gap"/>
  </c:chart>
  <c:externalData r:id="rId1"/>
</c:chartSpace>
</file>

<file path=ppt/charts/chart3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autoTitleDeleted val="1"/>
    <c:plotArea>
      <c:layout/>
      <c:lineChart>
        <c:grouping val="standard"/>
        <c:ser>
          <c:idx val="0"/>
          <c:order val="0"/>
          <c:tx>
            <c:strRef>
              <c:f>'C:\Users\Toni\Desktop\gràfics inserció laboral 2011-12\[gràfic1 toni.xlsx]Hoja1'!$B$286</c:f>
              <c:strCache>
                <c:ptCount val="1"/>
                <c:pt idx="0">
                  <c:v>Treballen</c:v>
                </c:pt>
              </c:strCache>
            </c:strRef>
          </c:tx>
          <c:dLbls>
            <c:showVal val="1"/>
          </c:dLbls>
          <c:cat>
            <c:strRef>
              <c:f>'C:\Users\Toni\Desktop\gràfics inserció laboral 2011-12\[gràfic1 toni.xlsx]Hoja1'!$A$287:$A$292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toni.xlsx]Hoja1'!$B$287:$B$292</c:f>
              <c:numCache>
                <c:formatCode>General</c:formatCode>
                <c:ptCount val="6"/>
                <c:pt idx="0">
                  <c:v>81.81</c:v>
                </c:pt>
                <c:pt idx="1">
                  <c:v>63.15</c:v>
                </c:pt>
                <c:pt idx="2">
                  <c:v>58.33</c:v>
                </c:pt>
                <c:pt idx="3">
                  <c:v>61.53</c:v>
                </c:pt>
                <c:pt idx="4">
                  <c:v>40</c:v>
                </c:pt>
                <c:pt idx="5">
                  <c:v>40</c:v>
                </c:pt>
              </c:numCache>
            </c:numRef>
          </c:val>
        </c:ser>
        <c:ser>
          <c:idx val="1"/>
          <c:order val="1"/>
          <c:tx>
            <c:strRef>
              <c:f>'C:\Users\Toni\Desktop\gràfics inserció laboral 2011-12\[gràfic1 toni.xlsx]Hoja1'!$C$286</c:f>
              <c:strCache>
                <c:ptCount val="1"/>
                <c:pt idx="0">
                  <c:v>Estudien </c:v>
                </c:pt>
              </c:strCache>
            </c:strRef>
          </c:tx>
          <c:dLbls>
            <c:dLbl>
              <c:idx val="0"/>
              <c:layout>
                <c:manualLayout>
                  <c:x val="-4.4387317909168826E-2"/>
                  <c:y val="2.777787833992016E-2"/>
                </c:manualLayout>
              </c:layout>
              <c:showVal val="1"/>
            </c:dLbl>
            <c:dLbl>
              <c:idx val="1"/>
              <c:layout>
                <c:manualLayout>
                  <c:x val="-2.7420736932305026E-2"/>
                  <c:y val="3.0651340996168588E-2"/>
                </c:manualLayout>
              </c:layout>
              <c:showVal val="1"/>
            </c:dLbl>
            <c:dLbl>
              <c:idx val="3"/>
              <c:layout>
                <c:manualLayout>
                  <c:x val="-1.6975308641975311E-2"/>
                  <c:y val="3.0866359269839265E-2"/>
                </c:manualLayout>
              </c:layout>
              <c:showVal val="1"/>
            </c:dLbl>
            <c:dLbl>
              <c:idx val="4"/>
              <c:layout>
                <c:manualLayout>
                  <c:x val="-1.371036846615253E-2"/>
                  <c:y val="3.0651340996168588E-2"/>
                </c:manualLayout>
              </c:layout>
              <c:showVal val="1"/>
            </c:dLbl>
            <c:showVal val="1"/>
          </c:dLbls>
          <c:cat>
            <c:strRef>
              <c:f>'C:\Users\Toni\Desktop\gràfics inserció laboral 2011-12\[gràfic1 toni.xlsx]Hoja1'!$A$287:$A$292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toni.xlsx]Hoja1'!$C$287:$C$292</c:f>
              <c:numCache>
                <c:formatCode>General</c:formatCode>
                <c:ptCount val="6"/>
                <c:pt idx="0">
                  <c:v>18.18</c:v>
                </c:pt>
                <c:pt idx="1">
                  <c:v>36.839999999999996</c:v>
                </c:pt>
                <c:pt idx="2">
                  <c:v>25</c:v>
                </c:pt>
                <c:pt idx="3">
                  <c:v>15.38</c:v>
                </c:pt>
                <c:pt idx="4">
                  <c:v>60</c:v>
                </c:pt>
                <c:pt idx="5">
                  <c:v>50</c:v>
                </c:pt>
              </c:numCache>
            </c:numRef>
          </c:val>
        </c:ser>
        <c:ser>
          <c:idx val="2"/>
          <c:order val="2"/>
          <c:tx>
            <c:strRef>
              <c:f>'C:\Users\Toni\Desktop\gràfics inserció laboral 2011-12\[gràfic1 toni.xlsx]Hoja1'!$D$286</c:f>
              <c:strCache>
                <c:ptCount val="1"/>
                <c:pt idx="0">
                  <c:v>Buscant feina</c:v>
                </c:pt>
              </c:strCache>
            </c:strRef>
          </c:tx>
          <c:dLbls>
            <c:dLbl>
              <c:idx val="0"/>
              <c:layout>
                <c:manualLayout>
                  <c:x val="-1.7137960582690656E-3"/>
                  <c:y val="-1.7879948914431672E-2"/>
                </c:manualLayout>
              </c:layout>
              <c:showVal val="1"/>
            </c:dLbl>
            <c:dLbl>
              <c:idx val="1"/>
              <c:layout>
                <c:manualLayout>
                  <c:x val="3.1419231443956828E-17"/>
                  <c:y val="-2.5542784163473824E-2"/>
                </c:manualLayout>
              </c:layout>
              <c:showVal val="1"/>
            </c:dLbl>
            <c:dLbl>
              <c:idx val="3"/>
              <c:layout>
                <c:manualLayout>
                  <c:x val="-3.5493827160493832E-2"/>
                  <c:y val="-3.3672391930733854E-2"/>
                </c:manualLayout>
              </c:layout>
              <c:showVal val="1"/>
            </c:dLbl>
            <c:dLbl>
              <c:idx val="4"/>
              <c:layout>
                <c:manualLayout>
                  <c:x val="0"/>
                  <c:y val="-2.2988505747126436E-2"/>
                </c:manualLayout>
              </c:layout>
              <c:showVal val="1"/>
            </c:dLbl>
            <c:showVal val="1"/>
          </c:dLbls>
          <c:cat>
            <c:strRef>
              <c:f>'C:\Users\Toni\Desktop\gràfics inserció laboral 2011-12\[gràfic1 toni.xlsx]Hoja1'!$A$287:$A$292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toni.xlsx]Hoja1'!$D$287:$D$292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16.66</c:v>
                </c:pt>
                <c:pt idx="3">
                  <c:v>23.07</c:v>
                </c:pt>
                <c:pt idx="4">
                  <c:v>0</c:v>
                </c:pt>
                <c:pt idx="5">
                  <c:v>10</c:v>
                </c:pt>
              </c:numCache>
            </c:numRef>
          </c:val>
        </c:ser>
        <c:dLbls>
          <c:showVal val="1"/>
        </c:dLbls>
        <c:marker val="1"/>
        <c:axId val="74172672"/>
        <c:axId val="74182656"/>
      </c:lineChart>
      <c:catAx>
        <c:axId val="74172672"/>
        <c:scaling>
          <c:orientation val="minMax"/>
        </c:scaling>
        <c:axPos val="b"/>
        <c:majorTickMark val="none"/>
        <c:tickLblPos val="nextTo"/>
        <c:crossAx val="74182656"/>
        <c:crosses val="autoZero"/>
        <c:auto val="1"/>
        <c:lblAlgn val="ctr"/>
        <c:lblOffset val="100"/>
      </c:catAx>
      <c:valAx>
        <c:axId val="74182656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crossAx val="74172672"/>
        <c:crosses val="autoZero"/>
        <c:crossBetween val="between"/>
      </c:valAx>
    </c:plotArea>
    <c:legend>
      <c:legendPos val="r"/>
    </c:legend>
    <c:plotVisOnly val="1"/>
    <c:dispBlanksAs val="zero"/>
  </c:chart>
  <c:externalData r:id="rId1"/>
</c:chartSpace>
</file>

<file path=ppt/charts/chart3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plotArea>
      <c:layout>
        <c:manualLayout>
          <c:layoutTarget val="inner"/>
          <c:xMode val="edge"/>
          <c:yMode val="edge"/>
          <c:x val="6.046030609810138E-2"/>
          <c:y val="7.2125203680394975E-2"/>
          <c:w val="0.90317605753826224"/>
          <c:h val="0.80610387456214827"/>
        </c:manualLayout>
      </c:layout>
      <c:barChart>
        <c:barDir val="col"/>
        <c:grouping val="clustered"/>
        <c:ser>
          <c:idx val="0"/>
          <c:order val="0"/>
          <c:tx>
            <c:strRef>
              <c:f>'C:\Users\Toni\Desktop\gràfics inserció laboral 2011-12\[gràfic1 toni.xlsx]Hoja1'!$B$301</c:f>
              <c:strCache>
                <c:ptCount val="1"/>
                <c:pt idx="0">
                  <c:v>Treballen</c:v>
                </c:pt>
              </c:strCache>
            </c:strRef>
          </c:tx>
          <c:dLbls>
            <c:showVal val="1"/>
          </c:dLbls>
          <c:cat>
            <c:strRef>
              <c:f>'C:\Users\Toni\Desktop\gràfics inserció laboral 2011-12\[gràfic1 toni.xlsx]Hoja1'!$A$302:$A$307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toni.xlsx]Hoja1'!$B$302:$B$307</c:f>
              <c:numCache>
                <c:formatCode>General</c:formatCode>
                <c:ptCount val="6"/>
                <c:pt idx="2">
                  <c:v>62.5</c:v>
                </c:pt>
                <c:pt idx="3">
                  <c:v>70.58</c:v>
                </c:pt>
                <c:pt idx="4">
                  <c:v>53.33</c:v>
                </c:pt>
                <c:pt idx="5">
                  <c:v>30.919999999999998</c:v>
                </c:pt>
              </c:numCache>
            </c:numRef>
          </c:val>
        </c:ser>
        <c:ser>
          <c:idx val="1"/>
          <c:order val="1"/>
          <c:tx>
            <c:strRef>
              <c:f>'C:\Users\Toni\Desktop\gràfics inserció laboral 2011-12\[gràfic1 toni.xlsx]Hoja1'!$C$301</c:f>
              <c:strCache>
                <c:ptCount val="1"/>
                <c:pt idx="0">
                  <c:v>Estudien </c:v>
                </c:pt>
              </c:strCache>
            </c:strRef>
          </c:tx>
          <c:dLbls>
            <c:showVal val="1"/>
          </c:dLbls>
          <c:cat>
            <c:strRef>
              <c:f>'C:\Users\Toni\Desktop\gràfics inserció laboral 2011-12\[gràfic1 toni.xlsx]Hoja1'!$A$302:$A$307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toni.xlsx]Hoja1'!$C$302:$C$307</c:f>
              <c:numCache>
                <c:formatCode>General</c:formatCode>
                <c:ptCount val="6"/>
                <c:pt idx="2">
                  <c:v>25</c:v>
                </c:pt>
                <c:pt idx="3">
                  <c:v>29.41</c:v>
                </c:pt>
                <c:pt idx="4">
                  <c:v>40</c:v>
                </c:pt>
                <c:pt idx="5">
                  <c:v>49.48</c:v>
                </c:pt>
              </c:numCache>
            </c:numRef>
          </c:val>
        </c:ser>
        <c:ser>
          <c:idx val="2"/>
          <c:order val="2"/>
          <c:tx>
            <c:strRef>
              <c:f>'C:\Users\Toni\Desktop\gràfics inserció laboral 2011-12\[gràfic1 toni.xlsx]Hoja1'!$D$301</c:f>
              <c:strCache>
                <c:ptCount val="1"/>
                <c:pt idx="0">
                  <c:v>Buscant feina</c:v>
                </c:pt>
              </c:strCache>
            </c:strRef>
          </c:tx>
          <c:dLbls>
            <c:showVal val="1"/>
          </c:dLbls>
          <c:cat>
            <c:strRef>
              <c:f>'C:\Users\Toni\Desktop\gràfics inserció laboral 2011-12\[gràfic1 toni.xlsx]Hoja1'!$A$302:$A$307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toni.xlsx]Hoja1'!$D$302:$D$307</c:f>
              <c:numCache>
                <c:formatCode>General</c:formatCode>
                <c:ptCount val="6"/>
                <c:pt idx="2">
                  <c:v>12.5</c:v>
                </c:pt>
                <c:pt idx="3">
                  <c:v>0</c:v>
                </c:pt>
                <c:pt idx="4">
                  <c:v>6.6599999999999993</c:v>
                </c:pt>
                <c:pt idx="5">
                  <c:v>19.579999999999995</c:v>
                </c:pt>
              </c:numCache>
            </c:numRef>
          </c:val>
        </c:ser>
        <c:dLbls>
          <c:showVal val="1"/>
        </c:dLbls>
        <c:gapWidth val="75"/>
        <c:axId val="74295552"/>
        <c:axId val="74321920"/>
      </c:barChart>
      <c:catAx>
        <c:axId val="74295552"/>
        <c:scaling>
          <c:orientation val="minMax"/>
        </c:scaling>
        <c:axPos val="b"/>
        <c:majorTickMark val="none"/>
        <c:tickLblPos val="nextTo"/>
        <c:crossAx val="74321920"/>
        <c:crosses val="autoZero"/>
        <c:auto val="1"/>
        <c:lblAlgn val="ctr"/>
        <c:lblOffset val="100"/>
      </c:catAx>
      <c:valAx>
        <c:axId val="74321920"/>
        <c:scaling>
          <c:orientation val="minMax"/>
        </c:scaling>
        <c:axPos val="l"/>
        <c:numFmt formatCode="General" sourceLinked="1"/>
        <c:majorTickMark val="none"/>
        <c:tickLblPos val="nextTo"/>
        <c:crossAx val="74295552"/>
        <c:crosses val="autoZero"/>
        <c:crossBetween val="between"/>
      </c:valAx>
    </c:plotArea>
    <c:legend>
      <c:legendPos val="b"/>
    </c:legend>
    <c:plotVisOnly val="1"/>
    <c:dispBlanksAs val="gap"/>
  </c:chart>
  <c:externalData r:id="rId1"/>
</c:chartSpace>
</file>

<file path=ppt/charts/chart3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autoTitleDeleted val="1"/>
    <c:plotArea>
      <c:layout/>
      <c:lineChart>
        <c:grouping val="standard"/>
        <c:ser>
          <c:idx val="0"/>
          <c:order val="0"/>
          <c:tx>
            <c:strRef>
              <c:f>'C:\Users\Toni\Desktop\gràfics inserció laboral 2011-12\[gràfic1 toni.xlsx]Hoja1'!$B$301</c:f>
              <c:strCache>
                <c:ptCount val="1"/>
                <c:pt idx="0">
                  <c:v>Treballen</c:v>
                </c:pt>
              </c:strCache>
            </c:strRef>
          </c:tx>
          <c:dLbls>
            <c:showVal val="1"/>
          </c:dLbls>
          <c:cat>
            <c:strRef>
              <c:f>'C:\Users\Toni\Desktop\gràfics inserció laboral 2011-12\[gràfic1 toni.xlsx]Hoja1'!$A$302:$A$307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toni.xlsx]Hoja1'!$B$302:$B$307</c:f>
              <c:numCache>
                <c:formatCode>General</c:formatCode>
                <c:ptCount val="6"/>
                <c:pt idx="2">
                  <c:v>62.5</c:v>
                </c:pt>
                <c:pt idx="3">
                  <c:v>70.58</c:v>
                </c:pt>
                <c:pt idx="4">
                  <c:v>53.33</c:v>
                </c:pt>
                <c:pt idx="5">
                  <c:v>30.919999999999998</c:v>
                </c:pt>
              </c:numCache>
            </c:numRef>
          </c:val>
        </c:ser>
        <c:ser>
          <c:idx val="1"/>
          <c:order val="1"/>
          <c:tx>
            <c:strRef>
              <c:f>'C:\Users\Toni\Desktop\gràfics inserció laboral 2011-12\[gràfic1 toni.xlsx]Hoja1'!$C$301</c:f>
              <c:strCache>
                <c:ptCount val="1"/>
                <c:pt idx="0">
                  <c:v>Estudien </c:v>
                </c:pt>
              </c:strCache>
            </c:strRef>
          </c:tx>
          <c:dLbls>
            <c:dLbl>
              <c:idx val="3"/>
              <c:layout>
                <c:manualLayout>
                  <c:x val="-1.6306098101373692E-2"/>
                  <c:y val="3.4231771214471803E-2"/>
                </c:manualLayout>
              </c:layout>
              <c:showVal val="1"/>
            </c:dLbl>
            <c:showVal val="1"/>
          </c:dLbls>
          <c:cat>
            <c:strRef>
              <c:f>'C:\Users\Toni\Desktop\gràfics inserció laboral 2011-12\[gràfic1 toni.xlsx]Hoja1'!$A$302:$A$307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toni.xlsx]Hoja1'!$C$302:$C$307</c:f>
              <c:numCache>
                <c:formatCode>General</c:formatCode>
                <c:ptCount val="6"/>
                <c:pt idx="2">
                  <c:v>25</c:v>
                </c:pt>
                <c:pt idx="3">
                  <c:v>29.41</c:v>
                </c:pt>
                <c:pt idx="4">
                  <c:v>40</c:v>
                </c:pt>
                <c:pt idx="5">
                  <c:v>49.48</c:v>
                </c:pt>
              </c:numCache>
            </c:numRef>
          </c:val>
        </c:ser>
        <c:ser>
          <c:idx val="2"/>
          <c:order val="2"/>
          <c:tx>
            <c:strRef>
              <c:f>'C:\Users\Toni\Desktop\gràfics inserció laboral 2011-12\[gràfic1 toni.xlsx]Hoja1'!$D$301</c:f>
              <c:strCache>
                <c:ptCount val="1"/>
                <c:pt idx="0">
                  <c:v>Buscant feina</c:v>
                </c:pt>
              </c:strCache>
            </c:strRef>
          </c:tx>
          <c:dLbls>
            <c:dLbl>
              <c:idx val="3"/>
              <c:layout>
                <c:manualLayout>
                  <c:x val="-3.1385622251763994E-3"/>
                  <c:y val="-1.8380899413595608E-2"/>
                </c:manualLayout>
              </c:layout>
              <c:showVal val="1"/>
            </c:dLbl>
            <c:showVal val="1"/>
          </c:dLbls>
          <c:cat>
            <c:strRef>
              <c:f>'C:\Users\Toni\Desktop\gràfics inserció laboral 2011-12\[gràfic1 toni.xlsx]Hoja1'!$A$302:$A$307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toni.xlsx]Hoja1'!$D$302:$D$307</c:f>
              <c:numCache>
                <c:formatCode>General</c:formatCode>
                <c:ptCount val="6"/>
                <c:pt idx="2">
                  <c:v>12.5</c:v>
                </c:pt>
                <c:pt idx="3">
                  <c:v>0</c:v>
                </c:pt>
                <c:pt idx="4">
                  <c:v>6.6599999999999993</c:v>
                </c:pt>
                <c:pt idx="5">
                  <c:v>19.579999999999995</c:v>
                </c:pt>
              </c:numCache>
            </c:numRef>
          </c:val>
        </c:ser>
        <c:dLbls>
          <c:showVal val="1"/>
        </c:dLbls>
        <c:marker val="1"/>
        <c:axId val="74352896"/>
        <c:axId val="74358784"/>
      </c:lineChart>
      <c:catAx>
        <c:axId val="74352896"/>
        <c:scaling>
          <c:orientation val="minMax"/>
        </c:scaling>
        <c:axPos val="b"/>
        <c:majorTickMark val="none"/>
        <c:tickLblPos val="nextTo"/>
        <c:crossAx val="74358784"/>
        <c:crosses val="autoZero"/>
        <c:auto val="1"/>
        <c:lblAlgn val="ctr"/>
        <c:lblOffset val="100"/>
      </c:catAx>
      <c:valAx>
        <c:axId val="74358784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crossAx val="74352896"/>
        <c:crosses val="autoZero"/>
        <c:crossBetween val="between"/>
      </c:valAx>
    </c:plotArea>
    <c:legend>
      <c:legendPos val="r"/>
    </c:legend>
    <c:plotVisOnly val="1"/>
    <c:dispBlanksAs val="zero"/>
  </c:chart>
  <c:externalData r:id="rId1"/>
</c:chartSpace>
</file>

<file path=ppt/charts/chart3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plotArea>
      <c:layout/>
      <c:barChart>
        <c:barDir val="col"/>
        <c:grouping val="clustered"/>
        <c:ser>
          <c:idx val="0"/>
          <c:order val="0"/>
          <c:tx>
            <c:strRef>
              <c:f>'C:\Users\Toni\Desktop\gràfics inserció laboral 2011-12\[gràfic1 toni.xlsx]Hoja1'!$B$317</c:f>
              <c:strCache>
                <c:ptCount val="1"/>
                <c:pt idx="0">
                  <c:v>Treballen</c:v>
                </c:pt>
              </c:strCache>
            </c:strRef>
          </c:tx>
          <c:dLbls>
            <c:showVal val="1"/>
          </c:dLbls>
          <c:cat>
            <c:strRef>
              <c:f>'C:\Users\Toni\Desktop\gràfics inserció laboral 2011-12\[gràfic1 toni.xlsx]Hoja1'!$A$318:$A$323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toni.xlsx]Hoja1'!$B$318:$B$323</c:f>
              <c:numCache>
                <c:formatCode>General</c:formatCode>
                <c:ptCount val="6"/>
                <c:pt idx="0">
                  <c:v>90.4</c:v>
                </c:pt>
                <c:pt idx="1">
                  <c:v>61.58</c:v>
                </c:pt>
                <c:pt idx="2">
                  <c:v>56.05</c:v>
                </c:pt>
                <c:pt idx="3">
                  <c:v>74.169999999999987</c:v>
                </c:pt>
                <c:pt idx="4">
                  <c:v>53.36</c:v>
                </c:pt>
                <c:pt idx="5">
                  <c:v>53.04</c:v>
                </c:pt>
              </c:numCache>
            </c:numRef>
          </c:val>
        </c:ser>
        <c:ser>
          <c:idx val="1"/>
          <c:order val="1"/>
          <c:tx>
            <c:strRef>
              <c:f>'C:\Users\Toni\Desktop\gràfics inserció laboral 2011-12\[gràfic1 toni.xlsx]Hoja1'!$C$317</c:f>
              <c:strCache>
                <c:ptCount val="1"/>
                <c:pt idx="0">
                  <c:v>Estudien </c:v>
                </c:pt>
              </c:strCache>
            </c:strRef>
          </c:tx>
          <c:dLbls>
            <c:showVal val="1"/>
          </c:dLbls>
          <c:cat>
            <c:strRef>
              <c:f>'C:\Users\Toni\Desktop\gràfics inserció laboral 2011-12\[gràfic1 toni.xlsx]Hoja1'!$A$318:$A$323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toni.xlsx]Hoja1'!$C$318:$C$323</c:f>
              <c:numCache>
                <c:formatCode>General</c:formatCode>
                <c:ptCount val="6"/>
                <c:pt idx="0">
                  <c:v>8.2100000000000009</c:v>
                </c:pt>
                <c:pt idx="1">
                  <c:v>24.39</c:v>
                </c:pt>
                <c:pt idx="2">
                  <c:v>30.8</c:v>
                </c:pt>
                <c:pt idx="3">
                  <c:v>18.130000000000003</c:v>
                </c:pt>
                <c:pt idx="4">
                  <c:v>37.42</c:v>
                </c:pt>
                <c:pt idx="5">
                  <c:v>31.7</c:v>
                </c:pt>
              </c:numCache>
            </c:numRef>
          </c:val>
        </c:ser>
        <c:ser>
          <c:idx val="2"/>
          <c:order val="2"/>
          <c:tx>
            <c:strRef>
              <c:f>'C:\Users\Toni\Desktop\gràfics inserció laboral 2011-12\[gràfic1 toni.xlsx]Hoja1'!$D$317</c:f>
              <c:strCache>
                <c:ptCount val="1"/>
                <c:pt idx="0">
                  <c:v>Buscant feina</c:v>
                </c:pt>
              </c:strCache>
            </c:strRef>
          </c:tx>
          <c:dLbls>
            <c:showVal val="1"/>
          </c:dLbls>
          <c:cat>
            <c:strRef>
              <c:f>'C:\Users\Toni\Desktop\gràfics inserció laboral 2011-12\[gràfic1 toni.xlsx]Hoja1'!$A$318:$A$323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toni.xlsx]Hoja1'!$D$318:$D$323</c:f>
              <c:numCache>
                <c:formatCode>General</c:formatCode>
                <c:ptCount val="6"/>
                <c:pt idx="0">
                  <c:v>1.36</c:v>
                </c:pt>
                <c:pt idx="1">
                  <c:v>14.02</c:v>
                </c:pt>
                <c:pt idx="2">
                  <c:v>13.129999999999999</c:v>
                </c:pt>
                <c:pt idx="3">
                  <c:v>7.6899999999999995</c:v>
                </c:pt>
                <c:pt idx="4">
                  <c:v>9.2000000000000011</c:v>
                </c:pt>
                <c:pt idx="5">
                  <c:v>15.239999999999998</c:v>
                </c:pt>
              </c:numCache>
            </c:numRef>
          </c:val>
        </c:ser>
        <c:dLbls>
          <c:showVal val="1"/>
        </c:dLbls>
        <c:gapWidth val="75"/>
        <c:axId val="74402048"/>
        <c:axId val="74412032"/>
      </c:barChart>
      <c:catAx>
        <c:axId val="74402048"/>
        <c:scaling>
          <c:orientation val="minMax"/>
        </c:scaling>
        <c:axPos val="b"/>
        <c:majorTickMark val="none"/>
        <c:tickLblPos val="nextTo"/>
        <c:crossAx val="74412032"/>
        <c:crosses val="autoZero"/>
        <c:auto val="1"/>
        <c:lblAlgn val="ctr"/>
        <c:lblOffset val="100"/>
      </c:catAx>
      <c:valAx>
        <c:axId val="74412032"/>
        <c:scaling>
          <c:orientation val="minMax"/>
        </c:scaling>
        <c:axPos val="l"/>
        <c:numFmt formatCode="General" sourceLinked="1"/>
        <c:majorTickMark val="none"/>
        <c:tickLblPos val="nextTo"/>
        <c:crossAx val="74402048"/>
        <c:crosses val="autoZero"/>
        <c:crossBetween val="between"/>
      </c:valAx>
    </c:plotArea>
    <c:legend>
      <c:legendPos val="b"/>
    </c:legend>
    <c:plotVisOnly val="1"/>
    <c:dispBlanksAs val="gap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autoTitleDeleted val="1"/>
    <c:plotArea>
      <c:layout/>
      <c:lineChart>
        <c:grouping val="standard"/>
        <c:ser>
          <c:idx val="0"/>
          <c:order val="0"/>
          <c:tx>
            <c:strRef>
              <c:f>'C:\Users\Toni\Desktop\gràfics inserció laboral 2011-12\[gràfic1 toni.xlsx]Hoja1'!$B$27</c:f>
              <c:strCache>
                <c:ptCount val="1"/>
                <c:pt idx="0">
                  <c:v>Treballen</c:v>
                </c:pt>
              </c:strCache>
            </c:strRef>
          </c:tx>
          <c:dLbls>
            <c:dLbl>
              <c:idx val="1"/>
              <c:layout>
                <c:manualLayout>
                  <c:x val="0"/>
                  <c:y val="-3.2407407407407413E-2"/>
                </c:manualLayout>
              </c:layout>
              <c:showVal val="1"/>
            </c:dLbl>
            <c:dLbl>
              <c:idx val="4"/>
              <c:layout>
                <c:manualLayout>
                  <c:x val="-5.5555555555555539E-2"/>
                  <c:y val="-2.806032660894488E-3"/>
                </c:manualLayout>
              </c:layout>
              <c:showVal val="1"/>
            </c:dLbl>
            <c:showVal val="1"/>
          </c:dLbls>
          <c:cat>
            <c:strRef>
              <c:f>'C:\Users\Toni\Desktop\gràfics inserció laboral 2011-12\[gràfic1 toni.xlsx]Hoja1'!$A$28:$A$33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toni.xlsx]Hoja1'!$B$28:$B$33</c:f>
              <c:numCache>
                <c:formatCode>General</c:formatCode>
                <c:ptCount val="6"/>
                <c:pt idx="0">
                  <c:v>65.38</c:v>
                </c:pt>
                <c:pt idx="1">
                  <c:v>52.53</c:v>
                </c:pt>
                <c:pt idx="2">
                  <c:v>51.36</c:v>
                </c:pt>
                <c:pt idx="3">
                  <c:v>43.75</c:v>
                </c:pt>
                <c:pt idx="4">
                  <c:v>26.66</c:v>
                </c:pt>
                <c:pt idx="5">
                  <c:v>0</c:v>
                </c:pt>
              </c:numCache>
            </c:numRef>
          </c:val>
        </c:ser>
        <c:ser>
          <c:idx val="1"/>
          <c:order val="1"/>
          <c:tx>
            <c:strRef>
              <c:f>'C:\Users\Toni\Desktop\gràfics inserció laboral 2011-12\[gràfic1 toni.xlsx]Hoja1'!$C$27</c:f>
              <c:strCache>
                <c:ptCount val="1"/>
                <c:pt idx="0">
                  <c:v>Estudien </c:v>
                </c:pt>
              </c:strCache>
            </c:strRef>
          </c:tx>
          <c:dLbls>
            <c:dLbl>
              <c:idx val="1"/>
              <c:layout>
                <c:manualLayout>
                  <c:x val="0"/>
                  <c:y val="3.7037037037037042E-2"/>
                </c:manualLayout>
              </c:layout>
              <c:showVal val="1"/>
            </c:dLbl>
            <c:dLbl>
              <c:idx val="2"/>
              <c:layout>
                <c:manualLayout>
                  <c:x val="-5.0925337632080008E-17"/>
                  <c:y val="-9.2592592592593056E-3"/>
                </c:manualLayout>
              </c:layout>
              <c:showVal val="1"/>
            </c:dLbl>
            <c:dLbl>
              <c:idx val="3"/>
              <c:layout>
                <c:manualLayout>
                  <c:x val="0"/>
                  <c:y val="2.777777777777779E-2"/>
                </c:manualLayout>
              </c:layout>
              <c:showVal val="1"/>
            </c:dLbl>
            <c:dLbl>
              <c:idx val="4"/>
              <c:layout>
                <c:manualLayout>
                  <c:x val="0"/>
                  <c:y val="1.3888888888888892E-2"/>
                </c:manualLayout>
              </c:layout>
              <c:showVal val="1"/>
            </c:dLbl>
            <c:showVal val="1"/>
          </c:dLbls>
          <c:cat>
            <c:strRef>
              <c:f>'C:\Users\Toni\Desktop\gràfics inserció laboral 2011-12\[gràfic1 toni.xlsx]Hoja1'!$A$28:$A$33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toni.xlsx]Hoja1'!$C$28:$C$33</c:f>
              <c:numCache>
                <c:formatCode>General</c:formatCode>
                <c:ptCount val="6"/>
                <c:pt idx="0">
                  <c:v>19.23</c:v>
                </c:pt>
                <c:pt idx="1">
                  <c:v>40.67</c:v>
                </c:pt>
                <c:pt idx="2">
                  <c:v>37.93</c:v>
                </c:pt>
                <c:pt idx="3">
                  <c:v>37.5</c:v>
                </c:pt>
                <c:pt idx="4">
                  <c:v>53.33</c:v>
                </c:pt>
                <c:pt idx="5">
                  <c:v>55.55</c:v>
                </c:pt>
              </c:numCache>
            </c:numRef>
          </c:val>
        </c:ser>
        <c:ser>
          <c:idx val="2"/>
          <c:order val="2"/>
          <c:tx>
            <c:strRef>
              <c:f>'C:\Users\Toni\Desktop\gràfics inserció laboral 2011-12\[gràfic1 toni.xlsx]Hoja1'!$D$27</c:f>
              <c:strCache>
                <c:ptCount val="1"/>
                <c:pt idx="0">
                  <c:v>Buscant feina</c:v>
                </c:pt>
              </c:strCache>
            </c:strRef>
          </c:tx>
          <c:dLbls>
            <c:dLbl>
              <c:idx val="0"/>
              <c:layout>
                <c:manualLayout>
                  <c:x val="-1.5432098765432102E-3"/>
                  <c:y val="-7.1531738107448086E-3"/>
                </c:manualLayout>
              </c:layout>
              <c:showVal val="1"/>
            </c:dLbl>
            <c:dLbl>
              <c:idx val="1"/>
              <c:layout>
                <c:manualLayout>
                  <c:x val="-5.5555555555555558E-3"/>
                  <c:y val="-6.0185185185185168E-2"/>
                </c:manualLayout>
              </c:layout>
              <c:showVal val="1"/>
            </c:dLbl>
            <c:dLbl>
              <c:idx val="2"/>
              <c:layout>
                <c:manualLayout>
                  <c:x val="-6.1728395061728392E-3"/>
                  <c:y val="-3.0866359269839373E-2"/>
                </c:manualLayout>
              </c:layout>
              <c:showVal val="1"/>
            </c:dLbl>
            <c:dLbl>
              <c:idx val="3"/>
              <c:layout>
                <c:manualLayout>
                  <c:x val="-9.2592592592592622E-3"/>
                  <c:y val="2.2448261287155911E-2"/>
                </c:manualLayout>
              </c:layout>
              <c:showVal val="1"/>
            </c:dLbl>
            <c:showVal val="1"/>
          </c:dLbls>
          <c:cat>
            <c:strRef>
              <c:f>'C:\Users\Toni\Desktop\gràfics inserció laboral 2011-12\[gràfic1 toni.xlsx]Hoja1'!$A$28:$A$33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toni.xlsx]Hoja1'!$D$28:$D$33</c:f>
              <c:numCache>
                <c:formatCode>General</c:formatCode>
                <c:ptCount val="6"/>
                <c:pt idx="0">
                  <c:v>15.38</c:v>
                </c:pt>
                <c:pt idx="1">
                  <c:v>6.7700000000000005</c:v>
                </c:pt>
                <c:pt idx="2">
                  <c:v>20.68</c:v>
                </c:pt>
                <c:pt idx="3">
                  <c:v>18.75</c:v>
                </c:pt>
                <c:pt idx="4">
                  <c:v>20</c:v>
                </c:pt>
                <c:pt idx="5">
                  <c:v>44.44</c:v>
                </c:pt>
              </c:numCache>
            </c:numRef>
          </c:val>
        </c:ser>
        <c:dLbls>
          <c:showVal val="1"/>
        </c:dLbls>
        <c:marker val="1"/>
        <c:axId val="69347584"/>
        <c:axId val="69365760"/>
      </c:lineChart>
      <c:catAx>
        <c:axId val="69347584"/>
        <c:scaling>
          <c:orientation val="minMax"/>
        </c:scaling>
        <c:axPos val="b"/>
        <c:majorTickMark val="none"/>
        <c:tickLblPos val="nextTo"/>
        <c:crossAx val="69365760"/>
        <c:crosses val="autoZero"/>
        <c:auto val="1"/>
        <c:lblAlgn val="ctr"/>
        <c:lblOffset val="100"/>
      </c:catAx>
      <c:valAx>
        <c:axId val="69365760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crossAx val="69347584"/>
        <c:crosses val="autoZero"/>
        <c:crossBetween val="between"/>
      </c:valAx>
    </c:plotArea>
    <c:legend>
      <c:legendPos val="r"/>
    </c:legend>
    <c:plotVisOnly val="1"/>
    <c:dispBlanksAs val="gap"/>
  </c:chart>
  <c:externalData r:id="rId1"/>
</c:chartSpace>
</file>

<file path=ppt/charts/chart4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autoTitleDeleted val="1"/>
    <c:plotArea>
      <c:layout/>
      <c:lineChart>
        <c:grouping val="standard"/>
        <c:ser>
          <c:idx val="0"/>
          <c:order val="0"/>
          <c:tx>
            <c:strRef>
              <c:f>'C:\Users\Toni\Desktop\gràfics inserció laboral 2011-12\[gràfic1 toni.xlsx]Hoja1'!$B$317</c:f>
              <c:strCache>
                <c:ptCount val="1"/>
                <c:pt idx="0">
                  <c:v>Treballen</c:v>
                </c:pt>
              </c:strCache>
            </c:strRef>
          </c:tx>
          <c:dLbls>
            <c:dLbl>
              <c:idx val="0"/>
              <c:layout>
                <c:manualLayout>
                  <c:x val="-4.6133017686514684E-2"/>
                  <c:y val="2.8252876841099089E-2"/>
                </c:manualLayout>
              </c:layout>
              <c:showVal val="1"/>
            </c:dLbl>
            <c:showVal val="1"/>
          </c:dLbls>
          <c:cat>
            <c:strRef>
              <c:f>'C:\Users\Toni\Desktop\gràfics inserció laboral 2011-12\[gràfic1 toni.xlsx]Hoja1'!$A$318:$A$323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toni.xlsx]Hoja1'!$B$318:$B$323</c:f>
              <c:numCache>
                <c:formatCode>General</c:formatCode>
                <c:ptCount val="6"/>
                <c:pt idx="0">
                  <c:v>90.4</c:v>
                </c:pt>
                <c:pt idx="1">
                  <c:v>61.58</c:v>
                </c:pt>
                <c:pt idx="2">
                  <c:v>56.05</c:v>
                </c:pt>
                <c:pt idx="3">
                  <c:v>74.169999999999987</c:v>
                </c:pt>
                <c:pt idx="4">
                  <c:v>53.36</c:v>
                </c:pt>
                <c:pt idx="5">
                  <c:v>53.04</c:v>
                </c:pt>
              </c:numCache>
            </c:numRef>
          </c:val>
        </c:ser>
        <c:ser>
          <c:idx val="1"/>
          <c:order val="1"/>
          <c:tx>
            <c:strRef>
              <c:f>'C:\Users\Toni\Desktop\gràfics inserció laboral 2011-12\[gràfic1 toni.xlsx]Hoja1'!$C$317</c:f>
              <c:strCache>
                <c:ptCount val="1"/>
                <c:pt idx="0">
                  <c:v>Estudien </c:v>
                </c:pt>
              </c:strCache>
            </c:strRef>
          </c:tx>
          <c:dLbls>
            <c:dLbl>
              <c:idx val="0"/>
              <c:layout>
                <c:manualLayout>
                  <c:x val="-3.4876543209876563E-2"/>
                  <c:y val="-4.8126332451237458E-2"/>
                </c:manualLayout>
              </c:layout>
              <c:showVal val="1"/>
            </c:dLbl>
            <c:showVal val="1"/>
          </c:dLbls>
          <c:cat>
            <c:strRef>
              <c:f>'C:\Users\Toni\Desktop\gràfics inserció laboral 2011-12\[gràfic1 toni.xlsx]Hoja1'!$A$318:$A$323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toni.xlsx]Hoja1'!$C$318:$C$323</c:f>
              <c:numCache>
                <c:formatCode>General</c:formatCode>
                <c:ptCount val="6"/>
                <c:pt idx="0">
                  <c:v>8.2100000000000009</c:v>
                </c:pt>
                <c:pt idx="1">
                  <c:v>24.39</c:v>
                </c:pt>
                <c:pt idx="2">
                  <c:v>30.8</c:v>
                </c:pt>
                <c:pt idx="3">
                  <c:v>18.130000000000003</c:v>
                </c:pt>
                <c:pt idx="4">
                  <c:v>37.42</c:v>
                </c:pt>
                <c:pt idx="5">
                  <c:v>31.7</c:v>
                </c:pt>
              </c:numCache>
            </c:numRef>
          </c:val>
        </c:ser>
        <c:ser>
          <c:idx val="2"/>
          <c:order val="2"/>
          <c:tx>
            <c:strRef>
              <c:f>'C:\Users\Toni\Desktop\gràfics inserció laboral 2011-12\[gràfic1 toni.xlsx]Hoja1'!$D$317</c:f>
              <c:strCache>
                <c:ptCount val="1"/>
                <c:pt idx="0">
                  <c:v>Buscant feina</c:v>
                </c:pt>
              </c:strCache>
            </c:strRef>
          </c:tx>
          <c:dLbls>
            <c:dLbl>
              <c:idx val="0"/>
              <c:layout>
                <c:manualLayout>
                  <c:x val="-1.9444444444444445E-2"/>
                  <c:y val="-3.7037037037037042E-2"/>
                </c:manualLayout>
              </c:layout>
              <c:showVal val="1"/>
            </c:dLbl>
            <c:showVal val="1"/>
          </c:dLbls>
          <c:cat>
            <c:strRef>
              <c:f>'C:\Users\Toni\Desktop\gràfics inserció laboral 2011-12\[gràfic1 toni.xlsx]Hoja1'!$A$318:$A$323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toni.xlsx]Hoja1'!$D$318:$D$323</c:f>
              <c:numCache>
                <c:formatCode>General</c:formatCode>
                <c:ptCount val="6"/>
                <c:pt idx="0">
                  <c:v>1.36</c:v>
                </c:pt>
                <c:pt idx="1">
                  <c:v>14.02</c:v>
                </c:pt>
                <c:pt idx="2">
                  <c:v>13.129999999999999</c:v>
                </c:pt>
                <c:pt idx="3">
                  <c:v>7.6899999999999995</c:v>
                </c:pt>
                <c:pt idx="4">
                  <c:v>9.2000000000000011</c:v>
                </c:pt>
                <c:pt idx="5">
                  <c:v>15.239999999999998</c:v>
                </c:pt>
              </c:numCache>
            </c:numRef>
          </c:val>
        </c:ser>
        <c:dLbls>
          <c:showVal val="1"/>
        </c:dLbls>
        <c:marker val="1"/>
        <c:axId val="74795264"/>
        <c:axId val="74817536"/>
      </c:lineChart>
      <c:catAx>
        <c:axId val="74795264"/>
        <c:scaling>
          <c:orientation val="minMax"/>
        </c:scaling>
        <c:axPos val="b"/>
        <c:majorTickMark val="none"/>
        <c:tickLblPos val="nextTo"/>
        <c:crossAx val="74817536"/>
        <c:crosses val="autoZero"/>
        <c:auto val="1"/>
        <c:lblAlgn val="ctr"/>
        <c:lblOffset val="100"/>
      </c:catAx>
      <c:valAx>
        <c:axId val="74817536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crossAx val="74795264"/>
        <c:crosses val="autoZero"/>
        <c:crossBetween val="between"/>
      </c:valAx>
    </c:plotArea>
    <c:legend>
      <c:legendPos val="r"/>
    </c:legend>
    <c:plotVisOnly val="1"/>
    <c:dispBlanksAs val="zero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plotArea>
      <c:layout/>
      <c:barChart>
        <c:barDir val="col"/>
        <c:grouping val="clustered"/>
        <c:ser>
          <c:idx val="0"/>
          <c:order val="0"/>
          <c:tx>
            <c:strRef>
              <c:f>'C:\Users\Toni\Desktop\gràfics inserció laboral 2011-12\[gràfic1 toni.xlsx]Hoja1'!$B$44</c:f>
              <c:strCache>
                <c:ptCount val="1"/>
                <c:pt idx="0">
                  <c:v>Treballen</c:v>
                </c:pt>
              </c:strCache>
            </c:strRef>
          </c:tx>
          <c:dLbls>
            <c:showVal val="1"/>
          </c:dLbls>
          <c:cat>
            <c:strRef>
              <c:f>'C:\Users\Toni\Desktop\gràfics inserció laboral 2011-12\[gràfic1 toni.xlsx]Hoja1'!$A$45:$A$50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toni.xlsx]Hoja1'!$B$45:$B$50</c:f>
              <c:numCache>
                <c:formatCode>General</c:formatCode>
                <c:ptCount val="6"/>
                <c:pt idx="0">
                  <c:v>78.569999999999993</c:v>
                </c:pt>
                <c:pt idx="1">
                  <c:v>63.63</c:v>
                </c:pt>
                <c:pt idx="2">
                  <c:v>54.160000000000004</c:v>
                </c:pt>
                <c:pt idx="3">
                  <c:v>72.669999999999987</c:v>
                </c:pt>
                <c:pt idx="4">
                  <c:v>30.759999999999998</c:v>
                </c:pt>
                <c:pt idx="5">
                  <c:v>12.5</c:v>
                </c:pt>
              </c:numCache>
            </c:numRef>
          </c:val>
        </c:ser>
        <c:ser>
          <c:idx val="1"/>
          <c:order val="1"/>
          <c:tx>
            <c:strRef>
              <c:f>'C:\Users\Toni\Desktop\gràfics inserció laboral 2011-12\[gràfic1 toni.xlsx]Hoja1'!$C$44</c:f>
              <c:strCache>
                <c:ptCount val="1"/>
                <c:pt idx="0">
                  <c:v>Estudien </c:v>
                </c:pt>
              </c:strCache>
            </c:strRef>
          </c:tx>
          <c:dLbls>
            <c:showVal val="1"/>
          </c:dLbls>
          <c:cat>
            <c:strRef>
              <c:f>'C:\Users\Toni\Desktop\gràfics inserció laboral 2011-12\[gràfic1 toni.xlsx]Hoja1'!$A$45:$A$50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toni.xlsx]Hoja1'!$C$45:$C$50</c:f>
              <c:numCache>
                <c:formatCode>General</c:formatCode>
                <c:ptCount val="6"/>
                <c:pt idx="0">
                  <c:v>7.14</c:v>
                </c:pt>
                <c:pt idx="1">
                  <c:v>15.15</c:v>
                </c:pt>
                <c:pt idx="2">
                  <c:v>16.66</c:v>
                </c:pt>
                <c:pt idx="3">
                  <c:v>26.310000000000002</c:v>
                </c:pt>
                <c:pt idx="4">
                  <c:v>38.46</c:v>
                </c:pt>
                <c:pt idx="5">
                  <c:v>43.75</c:v>
                </c:pt>
              </c:numCache>
            </c:numRef>
          </c:val>
        </c:ser>
        <c:ser>
          <c:idx val="2"/>
          <c:order val="2"/>
          <c:tx>
            <c:strRef>
              <c:f>'C:\Users\Toni\Desktop\gràfics inserció laboral 2011-12\[gràfic1 toni.xlsx]Hoja1'!$D$44</c:f>
              <c:strCache>
                <c:ptCount val="1"/>
                <c:pt idx="0">
                  <c:v>Buscant feina</c:v>
                </c:pt>
              </c:strCache>
            </c:strRef>
          </c:tx>
          <c:dLbls>
            <c:showVal val="1"/>
          </c:dLbls>
          <c:cat>
            <c:strRef>
              <c:f>'C:\Users\Toni\Desktop\gràfics inserció laboral 2011-12\[gràfic1 toni.xlsx]Hoja1'!$A$45:$A$50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toni.xlsx]Hoja1'!$D$45:$D$50</c:f>
              <c:numCache>
                <c:formatCode>General</c:formatCode>
                <c:ptCount val="6"/>
                <c:pt idx="0">
                  <c:v>14.28</c:v>
                </c:pt>
                <c:pt idx="1">
                  <c:v>21.21</c:v>
                </c:pt>
                <c:pt idx="2">
                  <c:v>29.16</c:v>
                </c:pt>
                <c:pt idx="3">
                  <c:v>0</c:v>
                </c:pt>
                <c:pt idx="4">
                  <c:v>30</c:v>
                </c:pt>
                <c:pt idx="5">
                  <c:v>43.75</c:v>
                </c:pt>
              </c:numCache>
            </c:numRef>
          </c:val>
        </c:ser>
        <c:dLbls>
          <c:showVal val="1"/>
        </c:dLbls>
        <c:gapWidth val="75"/>
        <c:axId val="69392640"/>
        <c:axId val="69279744"/>
      </c:barChart>
      <c:catAx>
        <c:axId val="69392640"/>
        <c:scaling>
          <c:orientation val="minMax"/>
        </c:scaling>
        <c:axPos val="b"/>
        <c:majorTickMark val="none"/>
        <c:tickLblPos val="nextTo"/>
        <c:crossAx val="69279744"/>
        <c:crosses val="autoZero"/>
        <c:auto val="1"/>
        <c:lblAlgn val="ctr"/>
        <c:lblOffset val="100"/>
      </c:catAx>
      <c:valAx>
        <c:axId val="69279744"/>
        <c:scaling>
          <c:orientation val="minMax"/>
        </c:scaling>
        <c:axPos val="l"/>
        <c:numFmt formatCode="General" sourceLinked="1"/>
        <c:majorTickMark val="none"/>
        <c:tickLblPos val="nextTo"/>
        <c:crossAx val="69392640"/>
        <c:crosses val="autoZero"/>
        <c:crossBetween val="between"/>
      </c:valAx>
    </c:plotArea>
    <c:legend>
      <c:legendPos val="b"/>
    </c:legend>
    <c:plotVisOnly val="1"/>
    <c:dispBlanksAs val="gap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autoTitleDeleted val="1"/>
    <c:plotArea>
      <c:layout/>
      <c:lineChart>
        <c:grouping val="standard"/>
        <c:ser>
          <c:idx val="0"/>
          <c:order val="0"/>
          <c:tx>
            <c:strRef>
              <c:f>'C:\Users\Toni\Desktop\gràfics inserció laboral 2011-12\[gràfic1 toni.xlsx]Hoja1'!$B$44</c:f>
              <c:strCache>
                <c:ptCount val="1"/>
                <c:pt idx="0">
                  <c:v>Treballen</c:v>
                </c:pt>
              </c:strCache>
            </c:strRef>
          </c:tx>
          <c:dLbls>
            <c:dLbl>
              <c:idx val="2"/>
              <c:layout>
                <c:manualLayout>
                  <c:x val="-3.3333333333333381E-2"/>
                  <c:y val="3.2407407407407413E-2"/>
                </c:manualLayout>
              </c:layout>
              <c:showVal val="1"/>
            </c:dLbl>
            <c:dLbl>
              <c:idx val="3"/>
              <c:layout>
                <c:manualLayout>
                  <c:x val="-3.5493827160493832E-2"/>
                  <c:y val="-1.7401379551710876E-2"/>
                </c:manualLayout>
              </c:layout>
              <c:showVal val="1"/>
            </c:dLbl>
            <c:dLbl>
              <c:idx val="4"/>
              <c:layout>
                <c:manualLayout>
                  <c:x val="4.6296296296296302E-3"/>
                  <c:y val="2.5254293948050392E-2"/>
                </c:manualLayout>
              </c:layout>
              <c:showVal val="1"/>
            </c:dLbl>
            <c:showVal val="1"/>
          </c:dLbls>
          <c:cat>
            <c:strRef>
              <c:f>'C:\Users\Toni\Desktop\gràfics inserció laboral 2011-12\[gràfic1 toni.xlsx]Hoja1'!$A$45:$A$50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toni.xlsx]Hoja1'!$B$45:$B$50</c:f>
              <c:numCache>
                <c:formatCode>General</c:formatCode>
                <c:ptCount val="6"/>
                <c:pt idx="0">
                  <c:v>78.569999999999993</c:v>
                </c:pt>
                <c:pt idx="1">
                  <c:v>63.63</c:v>
                </c:pt>
                <c:pt idx="2">
                  <c:v>54.160000000000004</c:v>
                </c:pt>
                <c:pt idx="3">
                  <c:v>72.669999999999987</c:v>
                </c:pt>
                <c:pt idx="4">
                  <c:v>30.759999999999998</c:v>
                </c:pt>
                <c:pt idx="5">
                  <c:v>12.5</c:v>
                </c:pt>
              </c:numCache>
            </c:numRef>
          </c:val>
        </c:ser>
        <c:ser>
          <c:idx val="1"/>
          <c:order val="1"/>
          <c:tx>
            <c:strRef>
              <c:f>'C:\Users\Toni\Desktop\gràfics inserció laboral 2011-12\[gràfic1 toni.xlsx]Hoja1'!$C$44</c:f>
              <c:strCache>
                <c:ptCount val="1"/>
                <c:pt idx="0">
                  <c:v>Estudien </c:v>
                </c:pt>
              </c:strCache>
            </c:strRef>
          </c:tx>
          <c:dLbls>
            <c:dLbl>
              <c:idx val="2"/>
              <c:layout>
                <c:manualLayout>
                  <c:x val="-3.2098765432098775E-2"/>
                  <c:y val="-3.8436902820460542E-2"/>
                </c:manualLayout>
              </c:layout>
              <c:showVal val="1"/>
            </c:dLbl>
            <c:dLbl>
              <c:idx val="3"/>
              <c:layout>
                <c:manualLayout>
                  <c:x val="-2.6737967914438505E-2"/>
                  <c:y val="4.2462845010615716E-2"/>
                </c:manualLayout>
              </c:layout>
              <c:showVal val="1"/>
            </c:dLbl>
            <c:showVal val="1"/>
          </c:dLbls>
          <c:cat>
            <c:strRef>
              <c:f>'C:\Users\Toni\Desktop\gràfics inserció laboral 2011-12\[gràfic1 toni.xlsx]Hoja1'!$A$45:$A$50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toni.xlsx]Hoja1'!$C$45:$C$50</c:f>
              <c:numCache>
                <c:formatCode>General</c:formatCode>
                <c:ptCount val="6"/>
                <c:pt idx="0">
                  <c:v>7.14</c:v>
                </c:pt>
                <c:pt idx="1">
                  <c:v>15.15</c:v>
                </c:pt>
                <c:pt idx="2">
                  <c:v>16.66</c:v>
                </c:pt>
                <c:pt idx="3">
                  <c:v>26.310000000000002</c:v>
                </c:pt>
                <c:pt idx="4">
                  <c:v>38.46</c:v>
                </c:pt>
                <c:pt idx="5">
                  <c:v>43.75</c:v>
                </c:pt>
              </c:numCache>
            </c:numRef>
          </c:val>
        </c:ser>
        <c:ser>
          <c:idx val="2"/>
          <c:order val="2"/>
          <c:tx>
            <c:strRef>
              <c:f>'C:\Users\Toni\Desktop\gràfics inserció laboral 2011-12\[gràfic1 toni.xlsx]Hoja1'!$D$44</c:f>
              <c:strCache>
                <c:ptCount val="1"/>
                <c:pt idx="0">
                  <c:v>Buscant feina</c:v>
                </c:pt>
              </c:strCache>
            </c:strRef>
          </c:tx>
          <c:dLbls>
            <c:dLbl>
              <c:idx val="3"/>
              <c:layout>
                <c:manualLayout>
                  <c:x val="1.7825311942959003E-3"/>
                  <c:y val="-1.6985138004246263E-2"/>
                </c:manualLayout>
              </c:layout>
              <c:showVal val="1"/>
            </c:dLbl>
            <c:dLbl>
              <c:idx val="4"/>
              <c:layout>
                <c:manualLayout>
                  <c:x val="-3.7037037037037042E-2"/>
                  <c:y val="2.806032660894488E-3"/>
                </c:manualLayout>
              </c:layout>
              <c:showVal val="1"/>
            </c:dLbl>
            <c:showVal val="1"/>
          </c:dLbls>
          <c:cat>
            <c:strRef>
              <c:f>'C:\Users\Toni\Desktop\gràfics inserció laboral 2011-12\[gràfic1 toni.xlsx]Hoja1'!$A$45:$A$50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toni.xlsx]Hoja1'!$D$45:$D$50</c:f>
              <c:numCache>
                <c:formatCode>General</c:formatCode>
                <c:ptCount val="6"/>
                <c:pt idx="0">
                  <c:v>14.28</c:v>
                </c:pt>
                <c:pt idx="1">
                  <c:v>21.21</c:v>
                </c:pt>
                <c:pt idx="2">
                  <c:v>29.16</c:v>
                </c:pt>
                <c:pt idx="3">
                  <c:v>0</c:v>
                </c:pt>
                <c:pt idx="4">
                  <c:v>30</c:v>
                </c:pt>
                <c:pt idx="5">
                  <c:v>43.75</c:v>
                </c:pt>
              </c:numCache>
            </c:numRef>
          </c:val>
        </c:ser>
        <c:dLbls>
          <c:showVal val="1"/>
        </c:dLbls>
        <c:marker val="1"/>
        <c:axId val="69314816"/>
        <c:axId val="69328896"/>
      </c:lineChart>
      <c:catAx>
        <c:axId val="69314816"/>
        <c:scaling>
          <c:orientation val="minMax"/>
        </c:scaling>
        <c:axPos val="b"/>
        <c:majorTickMark val="none"/>
        <c:tickLblPos val="nextTo"/>
        <c:crossAx val="69328896"/>
        <c:crosses val="autoZero"/>
        <c:auto val="1"/>
        <c:lblAlgn val="ctr"/>
        <c:lblOffset val="100"/>
      </c:catAx>
      <c:valAx>
        <c:axId val="69328896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crossAx val="69314816"/>
        <c:crosses val="autoZero"/>
        <c:crossBetween val="between"/>
      </c:valAx>
    </c:plotArea>
    <c:legend>
      <c:legendPos val="r"/>
    </c:legend>
    <c:plotVisOnly val="1"/>
    <c:dispBlanksAs val="gap"/>
  </c:chart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'C:\Users\Toni\Desktop\gràfics inserció laboral 2011-12\[gràfic1 toni.xlsx]Hoja1'!$B$62</c:f>
              <c:strCache>
                <c:ptCount val="1"/>
                <c:pt idx="0">
                  <c:v>Treballen</c:v>
                </c:pt>
              </c:strCache>
            </c:strRef>
          </c:tx>
          <c:dLbls>
            <c:showVal val="1"/>
          </c:dLbls>
          <c:cat>
            <c:strRef>
              <c:f>'C:\Users\Toni\Desktop\gràfics inserció laboral 2011-12\[gràfic1 toni.xlsx]Hoja1'!$A$63:$A$68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toni.xlsx]Hoja1'!$B$63:$B$68</c:f>
              <c:numCache>
                <c:formatCode>General</c:formatCode>
                <c:ptCount val="6"/>
                <c:pt idx="0">
                  <c:v>50</c:v>
                </c:pt>
                <c:pt idx="1">
                  <c:v>50</c:v>
                </c:pt>
                <c:pt idx="2">
                  <c:v>24.99</c:v>
                </c:pt>
                <c:pt idx="3">
                  <c:v>12</c:v>
                </c:pt>
                <c:pt idx="4">
                  <c:v>7.6899999999999995</c:v>
                </c:pt>
                <c:pt idx="5">
                  <c:v>0</c:v>
                </c:pt>
              </c:numCache>
            </c:numRef>
          </c:val>
        </c:ser>
        <c:ser>
          <c:idx val="1"/>
          <c:order val="1"/>
          <c:tx>
            <c:strRef>
              <c:f>'C:\Users\Toni\Desktop\gràfics inserció laboral 2011-12\[gràfic1 toni.xlsx]Hoja1'!$C$62</c:f>
              <c:strCache>
                <c:ptCount val="1"/>
                <c:pt idx="0">
                  <c:v>Estudien </c:v>
                </c:pt>
              </c:strCache>
            </c:strRef>
          </c:tx>
          <c:dLbls>
            <c:showVal val="1"/>
          </c:dLbls>
          <c:cat>
            <c:strRef>
              <c:f>'C:\Users\Toni\Desktop\gràfics inserció laboral 2011-12\[gràfic1 toni.xlsx]Hoja1'!$A$63:$A$68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toni.xlsx]Hoja1'!$C$63:$C$68</c:f>
              <c:numCache>
                <c:formatCode>General</c:formatCode>
                <c:ptCount val="6"/>
                <c:pt idx="0">
                  <c:v>25</c:v>
                </c:pt>
                <c:pt idx="1">
                  <c:v>50</c:v>
                </c:pt>
                <c:pt idx="2">
                  <c:v>66.66</c:v>
                </c:pt>
                <c:pt idx="3">
                  <c:v>72</c:v>
                </c:pt>
                <c:pt idx="4">
                  <c:v>76.92</c:v>
                </c:pt>
                <c:pt idx="5">
                  <c:v>71.42</c:v>
                </c:pt>
              </c:numCache>
            </c:numRef>
          </c:val>
        </c:ser>
        <c:ser>
          <c:idx val="2"/>
          <c:order val="2"/>
          <c:tx>
            <c:strRef>
              <c:f>'C:\Users\Toni\Desktop\gràfics inserció laboral 2011-12\[gràfic1 toni.xlsx]Hoja1'!$D$62</c:f>
              <c:strCache>
                <c:ptCount val="1"/>
                <c:pt idx="0">
                  <c:v>Buscant feina</c:v>
                </c:pt>
              </c:strCache>
            </c:strRef>
          </c:tx>
          <c:dLbls>
            <c:showVal val="1"/>
          </c:dLbls>
          <c:cat>
            <c:strRef>
              <c:f>'C:\Users\Toni\Desktop\gràfics inserció laboral 2011-12\[gràfic1 toni.xlsx]Hoja1'!$A$63:$A$68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toni.xlsx]Hoja1'!$D$63:$D$68</c:f>
              <c:numCache>
                <c:formatCode>General</c:formatCode>
                <c:ptCount val="6"/>
                <c:pt idx="0">
                  <c:v>25</c:v>
                </c:pt>
                <c:pt idx="1">
                  <c:v>0</c:v>
                </c:pt>
                <c:pt idx="2">
                  <c:v>8.33</c:v>
                </c:pt>
                <c:pt idx="3">
                  <c:v>16</c:v>
                </c:pt>
                <c:pt idx="4">
                  <c:v>15.38</c:v>
                </c:pt>
                <c:pt idx="5">
                  <c:v>28.57</c:v>
                </c:pt>
              </c:numCache>
            </c:numRef>
          </c:val>
        </c:ser>
        <c:dLbls>
          <c:showVal val="1"/>
        </c:dLbls>
        <c:gapWidth val="75"/>
        <c:axId val="69433600"/>
        <c:axId val="69464064"/>
      </c:barChart>
      <c:catAx>
        <c:axId val="69433600"/>
        <c:scaling>
          <c:orientation val="minMax"/>
        </c:scaling>
        <c:axPos val="b"/>
        <c:majorTickMark val="none"/>
        <c:tickLblPos val="nextTo"/>
        <c:crossAx val="69464064"/>
        <c:crosses val="autoZero"/>
        <c:auto val="1"/>
        <c:lblAlgn val="ctr"/>
        <c:lblOffset val="100"/>
      </c:catAx>
      <c:valAx>
        <c:axId val="69464064"/>
        <c:scaling>
          <c:orientation val="minMax"/>
        </c:scaling>
        <c:axPos val="l"/>
        <c:numFmt formatCode="General" sourceLinked="1"/>
        <c:majorTickMark val="none"/>
        <c:tickLblPos val="nextTo"/>
        <c:crossAx val="69433600"/>
        <c:crosses val="autoZero"/>
        <c:crossBetween val="between"/>
      </c:valAx>
    </c:plotArea>
    <c:legend>
      <c:legendPos val="b"/>
    </c:legend>
    <c:plotVisOnly val="1"/>
    <c:dispBlanksAs val="gap"/>
  </c:chart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autoTitleDeleted val="1"/>
    <c:plotArea>
      <c:layout/>
      <c:lineChart>
        <c:grouping val="standard"/>
        <c:ser>
          <c:idx val="0"/>
          <c:order val="0"/>
          <c:tx>
            <c:strRef>
              <c:f>'C:\Users\Toni\Desktop\gràfics inserció laboral 2011-12\[gràfic1 toni.xlsx]Hoja1'!$B$62</c:f>
              <c:strCache>
                <c:ptCount val="1"/>
                <c:pt idx="0">
                  <c:v>Treballen</c:v>
                </c:pt>
              </c:strCache>
            </c:strRef>
          </c:tx>
          <c:dLbls>
            <c:showVal val="1"/>
          </c:dLbls>
          <c:cat>
            <c:strRef>
              <c:f>'C:\Users\Toni\Desktop\gràfics inserció laboral 2011-12\[gràfic1 toni.xlsx]Hoja1'!$A$63:$A$68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toni.xlsx]Hoja1'!$B$63:$B$68</c:f>
              <c:numCache>
                <c:formatCode>General</c:formatCode>
                <c:ptCount val="6"/>
                <c:pt idx="0">
                  <c:v>50</c:v>
                </c:pt>
                <c:pt idx="1">
                  <c:v>50</c:v>
                </c:pt>
                <c:pt idx="2">
                  <c:v>24.99</c:v>
                </c:pt>
                <c:pt idx="3">
                  <c:v>12</c:v>
                </c:pt>
                <c:pt idx="4">
                  <c:v>7.6899999999999995</c:v>
                </c:pt>
                <c:pt idx="5">
                  <c:v>0</c:v>
                </c:pt>
              </c:numCache>
            </c:numRef>
          </c:val>
        </c:ser>
        <c:ser>
          <c:idx val="1"/>
          <c:order val="1"/>
          <c:tx>
            <c:strRef>
              <c:f>'C:\Users\Toni\Desktop\gràfics inserció laboral 2011-12\[gràfic1 toni.xlsx]Hoja1'!$C$62</c:f>
              <c:strCache>
                <c:ptCount val="1"/>
                <c:pt idx="0">
                  <c:v>Estudien </c:v>
                </c:pt>
              </c:strCache>
            </c:strRef>
          </c:tx>
          <c:dLbls>
            <c:dLbl>
              <c:idx val="1"/>
              <c:layout>
                <c:manualLayout>
                  <c:x val="-1.0958904109589008E-2"/>
                  <c:y val="3.3126293995859209E-2"/>
                </c:manualLayout>
              </c:layout>
              <c:showVal val="1"/>
            </c:dLbl>
            <c:dLbl>
              <c:idx val="2"/>
              <c:layout>
                <c:manualLayout>
                  <c:x val="-3.3333333333333381E-2"/>
                  <c:y val="4.1666666666666713E-2"/>
                </c:manualLayout>
              </c:layout>
              <c:showVal val="1"/>
            </c:dLbl>
            <c:dLbl>
              <c:idx val="3"/>
              <c:layout>
                <c:manualLayout>
                  <c:x val="-1.7901234567901235E-2"/>
                  <c:y val="2.5812849110785931E-2"/>
                </c:manualLayout>
              </c:layout>
              <c:showVal val="1"/>
            </c:dLbl>
            <c:showVal val="1"/>
          </c:dLbls>
          <c:cat>
            <c:strRef>
              <c:f>'C:\Users\Toni\Desktop\gràfics inserció laboral 2011-12\[gràfic1 toni.xlsx]Hoja1'!$A$63:$A$68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toni.xlsx]Hoja1'!$C$63:$C$68</c:f>
              <c:numCache>
                <c:formatCode>General</c:formatCode>
                <c:ptCount val="6"/>
                <c:pt idx="0">
                  <c:v>25</c:v>
                </c:pt>
                <c:pt idx="1">
                  <c:v>50</c:v>
                </c:pt>
                <c:pt idx="2">
                  <c:v>66.66</c:v>
                </c:pt>
                <c:pt idx="3">
                  <c:v>72</c:v>
                </c:pt>
                <c:pt idx="4">
                  <c:v>76.92</c:v>
                </c:pt>
                <c:pt idx="5">
                  <c:v>71.42</c:v>
                </c:pt>
              </c:numCache>
            </c:numRef>
          </c:val>
        </c:ser>
        <c:ser>
          <c:idx val="2"/>
          <c:order val="2"/>
          <c:tx>
            <c:strRef>
              <c:f>'C:\Users\Toni\Desktop\gràfics inserció laboral 2011-12\[gràfic1 toni.xlsx]Hoja1'!$D$62</c:f>
              <c:strCache>
                <c:ptCount val="1"/>
                <c:pt idx="0">
                  <c:v>Buscant feina</c:v>
                </c:pt>
              </c:strCache>
            </c:strRef>
          </c:tx>
          <c:dLbls>
            <c:dLbl>
              <c:idx val="1"/>
              <c:layout>
                <c:manualLayout>
                  <c:x val="1.8264840182648069E-3"/>
                  <c:y val="-1.9323671497584544E-2"/>
                </c:manualLayout>
              </c:layout>
              <c:showVal val="1"/>
            </c:dLbl>
            <c:showVal val="1"/>
          </c:dLbls>
          <c:cat>
            <c:strRef>
              <c:f>'C:\Users\Toni\Desktop\gràfics inserció laboral 2011-12\[gràfic1 toni.xlsx]Hoja1'!$A$63:$A$68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toni.xlsx]Hoja1'!$D$63:$D$68</c:f>
              <c:numCache>
                <c:formatCode>General</c:formatCode>
                <c:ptCount val="6"/>
                <c:pt idx="0">
                  <c:v>25</c:v>
                </c:pt>
                <c:pt idx="1">
                  <c:v>0</c:v>
                </c:pt>
                <c:pt idx="2">
                  <c:v>8.33</c:v>
                </c:pt>
                <c:pt idx="3">
                  <c:v>16</c:v>
                </c:pt>
                <c:pt idx="4">
                  <c:v>15.38</c:v>
                </c:pt>
                <c:pt idx="5">
                  <c:v>28.57</c:v>
                </c:pt>
              </c:numCache>
            </c:numRef>
          </c:val>
        </c:ser>
        <c:dLbls>
          <c:showVal val="1"/>
        </c:dLbls>
        <c:marker val="1"/>
        <c:axId val="69495040"/>
        <c:axId val="69517312"/>
      </c:lineChart>
      <c:catAx>
        <c:axId val="69495040"/>
        <c:scaling>
          <c:orientation val="minMax"/>
        </c:scaling>
        <c:axPos val="b"/>
        <c:majorTickMark val="none"/>
        <c:tickLblPos val="nextTo"/>
        <c:crossAx val="69517312"/>
        <c:crosses val="autoZero"/>
        <c:auto val="1"/>
        <c:lblAlgn val="ctr"/>
        <c:lblOffset val="100"/>
      </c:catAx>
      <c:valAx>
        <c:axId val="69517312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crossAx val="69495040"/>
        <c:crosses val="autoZero"/>
        <c:crossBetween val="between"/>
      </c:valAx>
    </c:plotArea>
    <c:legend>
      <c:legendPos val="r"/>
    </c:legend>
    <c:plotVisOnly val="1"/>
    <c:dispBlanksAs val="zero"/>
  </c:chart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ES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'C:\Users\Toni\Desktop\gràfics inserció laboral 2011-12\[gràfic1 toni.xlsx]Hoja1'!$B$79</c:f>
              <c:strCache>
                <c:ptCount val="1"/>
                <c:pt idx="0">
                  <c:v>Treballen</c:v>
                </c:pt>
              </c:strCache>
            </c:strRef>
          </c:tx>
          <c:dLbls>
            <c:dLbl>
              <c:idx val="1"/>
              <c:layout>
                <c:manualLayout>
                  <c:x val="-7.4074074074073799E-3"/>
                  <c:y val="1.5712457216287459E-2"/>
                </c:manualLayout>
              </c:layout>
              <c:showVal val="1"/>
            </c:dLbl>
            <c:showVal val="1"/>
          </c:dLbls>
          <c:cat>
            <c:strRef>
              <c:f>'C:\Users\Toni\Desktop\gràfics inserció laboral 2011-12\[gràfic1 toni.xlsx]Hoja1'!$A$80:$A$85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toni.xlsx]Hoja1'!$B$80:$B$85</c:f>
              <c:numCache>
                <c:formatCode>General</c:formatCode>
                <c:ptCount val="6"/>
                <c:pt idx="0">
                  <c:v>100</c:v>
                </c:pt>
                <c:pt idx="1">
                  <c:v>33.33</c:v>
                </c:pt>
                <c:pt idx="2">
                  <c:v>40</c:v>
                </c:pt>
                <c:pt idx="3">
                  <c:v>80</c:v>
                </c:pt>
                <c:pt idx="4">
                  <c:v>50</c:v>
                </c:pt>
                <c:pt idx="5">
                  <c:v>66.66</c:v>
                </c:pt>
              </c:numCache>
            </c:numRef>
          </c:val>
        </c:ser>
        <c:ser>
          <c:idx val="1"/>
          <c:order val="1"/>
          <c:tx>
            <c:strRef>
              <c:f>'C:\Users\Toni\Desktop\gràfics inserció laboral 2011-12\[gràfic1 toni.xlsx]Hoja1'!$C$79</c:f>
              <c:strCache>
                <c:ptCount val="1"/>
                <c:pt idx="0">
                  <c:v>Estudien </c:v>
                </c:pt>
              </c:strCache>
            </c:strRef>
          </c:tx>
          <c:dLbls>
            <c:dLbl>
              <c:idx val="1"/>
              <c:layout>
                <c:manualLayout>
                  <c:x val="-5.2469135802469136E-3"/>
                  <c:y val="1.5712457216287459E-2"/>
                </c:manualLayout>
              </c:layout>
              <c:showVal val="1"/>
            </c:dLbl>
            <c:showVal val="1"/>
          </c:dLbls>
          <c:cat>
            <c:strRef>
              <c:f>'C:\Users\Toni\Desktop\gràfics inserció laboral 2011-12\[gràfic1 toni.xlsx]Hoja1'!$A$80:$A$85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toni.xlsx]Hoja1'!$C$80:$C$85</c:f>
              <c:numCache>
                <c:formatCode>General</c:formatCode>
                <c:ptCount val="6"/>
                <c:pt idx="0">
                  <c:v>0</c:v>
                </c:pt>
                <c:pt idx="1">
                  <c:v>33.33</c:v>
                </c:pt>
                <c:pt idx="2">
                  <c:v>30</c:v>
                </c:pt>
                <c:pt idx="3">
                  <c:v>6.6599999999999993</c:v>
                </c:pt>
                <c:pt idx="4">
                  <c:v>12.5</c:v>
                </c:pt>
                <c:pt idx="5">
                  <c:v>33.33</c:v>
                </c:pt>
              </c:numCache>
            </c:numRef>
          </c:val>
        </c:ser>
        <c:ser>
          <c:idx val="2"/>
          <c:order val="2"/>
          <c:tx>
            <c:strRef>
              <c:f>'C:\Users\Toni\Desktop\gràfics inserció laboral 2011-12\[gràfic1 toni.xlsx]Hoja1'!$D$79</c:f>
              <c:strCache>
                <c:ptCount val="1"/>
                <c:pt idx="0">
                  <c:v>Buscant feina</c:v>
                </c:pt>
              </c:strCache>
            </c:strRef>
          </c:tx>
          <c:dLbls>
            <c:dLbl>
              <c:idx val="1"/>
              <c:layout>
                <c:manualLayout>
                  <c:x val="-1.5432098765432102E-3"/>
                  <c:y val="1.3888977881613264E-2"/>
                </c:manualLayout>
              </c:layout>
              <c:showVal val="1"/>
            </c:dLbl>
            <c:showVal val="1"/>
          </c:dLbls>
          <c:cat>
            <c:strRef>
              <c:f>'C:\Users\Toni\Desktop\gràfics inserció laboral 2011-12\[gràfic1 toni.xlsx]Hoja1'!$A$80:$A$85</c:f>
              <c:strCache>
                <c:ptCount val="6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</c:strCache>
            </c:strRef>
          </c:cat>
          <c:val>
            <c:numRef>
              <c:f>'C:\Users\Toni\Desktop\gràfics inserció laboral 2011-12\[gràfic1 toni.xlsx]Hoja1'!$D$80:$D$85</c:f>
              <c:numCache>
                <c:formatCode>General</c:formatCode>
                <c:ptCount val="6"/>
                <c:pt idx="0">
                  <c:v>0</c:v>
                </c:pt>
                <c:pt idx="1">
                  <c:v>33.33</c:v>
                </c:pt>
                <c:pt idx="2">
                  <c:v>30</c:v>
                </c:pt>
                <c:pt idx="3">
                  <c:v>13.33</c:v>
                </c:pt>
                <c:pt idx="4">
                  <c:v>37.5</c:v>
                </c:pt>
                <c:pt idx="5">
                  <c:v>0</c:v>
                </c:pt>
              </c:numCache>
            </c:numRef>
          </c:val>
        </c:ser>
        <c:dLbls>
          <c:showVal val="1"/>
        </c:dLbls>
        <c:gapWidth val="75"/>
        <c:axId val="69609728"/>
        <c:axId val="69636096"/>
      </c:barChart>
      <c:catAx>
        <c:axId val="69609728"/>
        <c:scaling>
          <c:orientation val="minMax"/>
        </c:scaling>
        <c:axPos val="b"/>
        <c:majorTickMark val="none"/>
        <c:tickLblPos val="nextTo"/>
        <c:crossAx val="69636096"/>
        <c:crosses val="autoZero"/>
        <c:auto val="1"/>
        <c:lblAlgn val="ctr"/>
        <c:lblOffset val="100"/>
      </c:catAx>
      <c:valAx>
        <c:axId val="69636096"/>
        <c:scaling>
          <c:orientation val="minMax"/>
        </c:scaling>
        <c:axPos val="l"/>
        <c:numFmt formatCode="General" sourceLinked="1"/>
        <c:majorTickMark val="none"/>
        <c:tickLblPos val="nextTo"/>
        <c:crossAx val="69609728"/>
        <c:crosses val="autoZero"/>
        <c:crossBetween val="between"/>
      </c:valAx>
    </c:plotArea>
    <c:legend>
      <c:legendPos val="b"/>
    </c:legend>
    <c:plotVisOnly val="1"/>
    <c:dispBlanksAs val="gap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EB239-E0AF-4E1F-B64B-5990166CF935}" type="datetimeFigureOut">
              <a:rPr lang="es-ES" smtClean="0"/>
              <a:pPr/>
              <a:t>02/09/2013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C909A-29EF-415E-A52F-F6DD59741B8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471899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EB239-E0AF-4E1F-B64B-5990166CF935}" type="datetimeFigureOut">
              <a:rPr lang="es-ES" smtClean="0"/>
              <a:pPr/>
              <a:t>02/09/2013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C909A-29EF-415E-A52F-F6DD59741B8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412937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EB239-E0AF-4E1F-B64B-5990166CF935}" type="datetimeFigureOut">
              <a:rPr lang="es-ES" smtClean="0"/>
              <a:pPr/>
              <a:t>02/09/2013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C909A-29EF-415E-A52F-F6DD59741B8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940999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EB239-E0AF-4E1F-B64B-5990166CF935}" type="datetimeFigureOut">
              <a:rPr lang="es-ES" smtClean="0"/>
              <a:pPr/>
              <a:t>02/09/2013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C909A-29EF-415E-A52F-F6DD59741B8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5536214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EB239-E0AF-4E1F-B64B-5990166CF935}" type="datetimeFigureOut">
              <a:rPr lang="es-ES" smtClean="0"/>
              <a:pPr/>
              <a:t>02/09/2013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C909A-29EF-415E-A52F-F6DD59741B8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643563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EB239-E0AF-4E1F-B64B-5990166CF935}" type="datetimeFigureOut">
              <a:rPr lang="es-ES" smtClean="0"/>
              <a:pPr/>
              <a:t>02/09/2013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C909A-29EF-415E-A52F-F6DD59741B8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350063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EB239-E0AF-4E1F-B64B-5990166CF935}" type="datetimeFigureOut">
              <a:rPr lang="es-ES" smtClean="0"/>
              <a:pPr/>
              <a:t>02/09/2013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C909A-29EF-415E-A52F-F6DD59741B8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815535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EB239-E0AF-4E1F-B64B-5990166CF935}" type="datetimeFigureOut">
              <a:rPr lang="es-ES" smtClean="0"/>
              <a:pPr/>
              <a:t>02/09/2013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C909A-29EF-415E-A52F-F6DD59741B8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928399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EB239-E0AF-4E1F-B64B-5990166CF935}" type="datetimeFigureOut">
              <a:rPr lang="es-ES" smtClean="0"/>
              <a:pPr/>
              <a:t>02/09/2013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C909A-29EF-415E-A52F-F6DD59741B8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53688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EB239-E0AF-4E1F-B64B-5990166CF935}" type="datetimeFigureOut">
              <a:rPr lang="es-ES" smtClean="0"/>
              <a:pPr/>
              <a:t>02/09/2013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C909A-29EF-415E-A52F-F6DD59741B8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982087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EB239-E0AF-4E1F-B64B-5990166CF935}" type="datetimeFigureOut">
              <a:rPr lang="es-ES" smtClean="0"/>
              <a:pPr/>
              <a:t>02/09/2013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C909A-29EF-415E-A52F-F6DD59741B8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757315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7000">
              <a:srgbClr val="92D050">
                <a:alpha val="80000"/>
              </a:srgbClr>
            </a:gs>
            <a:gs pos="100000">
              <a:schemeClr val="accent3">
                <a:lumMod val="7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4EB239-E0AF-4E1F-B64B-5990166CF935}" type="datetimeFigureOut">
              <a:rPr lang="es-ES" smtClean="0"/>
              <a:pPr/>
              <a:t>02/09/2013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5C909A-29EF-415E-A52F-F6DD59741B8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473820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980729"/>
            <a:ext cx="7772400" cy="3096344"/>
          </a:xfrm>
        </p:spPr>
        <p:txBody>
          <a:bodyPr>
            <a:normAutofit fontScale="90000"/>
          </a:bodyPr>
          <a:lstStyle/>
          <a:p>
            <a:r>
              <a:rPr lang="ca-ES" sz="6000" b="1" dirty="0" smtClean="0"/>
              <a:t>MILÀ I FONTANALS</a:t>
            </a:r>
            <a:br>
              <a:rPr lang="ca-ES" sz="6000" b="1" dirty="0" smtClean="0"/>
            </a:br>
            <a:r>
              <a:rPr lang="ca-ES" sz="6000" b="1" dirty="0" smtClean="0"/>
              <a:t/>
            </a:r>
            <a:br>
              <a:rPr lang="ca-ES" sz="6000" b="1" dirty="0" smtClean="0"/>
            </a:br>
            <a:r>
              <a:rPr lang="ca-ES" sz="6000" b="1" dirty="0" smtClean="0"/>
              <a:t>Gràfics Inserció Laboral</a:t>
            </a:r>
            <a:br>
              <a:rPr lang="ca-ES" sz="6000" b="1" dirty="0" smtClean="0"/>
            </a:br>
            <a:endParaRPr lang="ca-ES" sz="6000" b="1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403648" y="5229200"/>
            <a:ext cx="6400800" cy="1512168"/>
          </a:xfrm>
        </p:spPr>
        <p:txBody>
          <a:bodyPr>
            <a:normAutofit/>
          </a:bodyPr>
          <a:lstStyle/>
          <a:p>
            <a:r>
              <a:rPr lang="ca-ES" sz="5400" dirty="0" smtClean="0">
                <a:solidFill>
                  <a:schemeClr val="tx1"/>
                </a:solidFill>
              </a:rPr>
              <a:t>Antoni Casellas </a:t>
            </a:r>
            <a:endParaRPr lang="ca-ES" sz="5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4825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b="1" dirty="0" smtClean="0"/>
              <a:t>Comerç</a:t>
            </a:r>
            <a:r>
              <a:rPr lang="ca-ES" b="1" baseline="0" dirty="0" smtClean="0"/>
              <a:t> superior</a:t>
            </a:r>
            <a:r>
              <a:rPr lang="ca-ES" b="1" dirty="0" smtClean="0"/>
              <a:t/>
            </a:r>
            <a:br>
              <a:rPr lang="ca-ES" b="1" dirty="0" smtClean="0"/>
            </a:br>
            <a:endParaRPr lang="ca-ES" dirty="0"/>
          </a:p>
        </p:txBody>
      </p:sp>
      <p:graphicFrame>
        <p:nvGraphicFramePr>
          <p:cNvPr id="6" name="1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98389205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1640832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b="1" dirty="0" smtClean="0"/>
              <a:t>Comerç superior</a:t>
            </a:r>
            <a:r>
              <a:rPr lang="ca-ES" dirty="0" smtClean="0"/>
              <a:t/>
            </a:r>
            <a:br>
              <a:rPr lang="ca-ES" dirty="0" smtClean="0"/>
            </a:br>
            <a:endParaRPr lang="ca-ES" dirty="0"/>
          </a:p>
        </p:txBody>
      </p:sp>
      <p:graphicFrame>
        <p:nvGraphicFramePr>
          <p:cNvPr id="4" name="2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89713713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231412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b="1" dirty="0" smtClean="0"/>
              <a:t>Edificació</a:t>
            </a:r>
            <a:r>
              <a:rPr lang="ca-ES" b="1" baseline="0" dirty="0" smtClean="0"/>
              <a:t> i obra civil</a:t>
            </a:r>
            <a:r>
              <a:rPr lang="es-ES" b="1" dirty="0" smtClean="0"/>
              <a:t/>
            </a:r>
            <a:br>
              <a:rPr lang="es-ES" b="1" dirty="0" smtClean="0"/>
            </a:br>
            <a:endParaRPr lang="es-ES" dirty="0"/>
          </a:p>
        </p:txBody>
      </p:sp>
      <p:graphicFrame>
        <p:nvGraphicFramePr>
          <p:cNvPr id="6" name="1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25645768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91330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b="1" dirty="0" smtClean="0"/>
              <a:t>Edificació i obra civil</a:t>
            </a:r>
            <a:r>
              <a:rPr lang="ca-ES" dirty="0" smtClean="0"/>
              <a:t/>
            </a:r>
            <a:br>
              <a:rPr lang="ca-ES" dirty="0" smtClean="0"/>
            </a:br>
            <a:endParaRPr lang="ca-ES" dirty="0"/>
          </a:p>
        </p:txBody>
      </p:sp>
      <p:graphicFrame>
        <p:nvGraphicFramePr>
          <p:cNvPr id="4" name="2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83958920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142186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b="1" dirty="0" smtClean="0"/>
              <a:t>Electricitat</a:t>
            </a:r>
            <a:r>
              <a:rPr lang="ca-ES" b="1" baseline="0" dirty="0" smtClean="0"/>
              <a:t> i electrònica mitjà</a:t>
            </a:r>
            <a:r>
              <a:rPr lang="ca-ES" b="1" dirty="0" smtClean="0"/>
              <a:t/>
            </a:r>
            <a:br>
              <a:rPr lang="ca-ES" b="1" dirty="0" smtClean="0"/>
            </a:br>
            <a:endParaRPr lang="ca-ES" dirty="0"/>
          </a:p>
        </p:txBody>
      </p:sp>
      <p:graphicFrame>
        <p:nvGraphicFramePr>
          <p:cNvPr id="4" name="1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41575756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799575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b="1" dirty="0" smtClean="0"/>
              <a:t>Electricitat i electrònica mitjà</a:t>
            </a:r>
            <a:br>
              <a:rPr lang="ca-ES" b="1" dirty="0" smtClean="0"/>
            </a:br>
            <a:endParaRPr lang="ca-ES" b="1" dirty="0"/>
          </a:p>
        </p:txBody>
      </p:sp>
      <p:graphicFrame>
        <p:nvGraphicFramePr>
          <p:cNvPr id="4" name="2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03864730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378046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b="1" dirty="0" smtClean="0"/>
              <a:t>Electricitat i electrònica superior</a:t>
            </a:r>
            <a:br>
              <a:rPr lang="ca-ES" b="1" dirty="0" smtClean="0"/>
            </a:br>
            <a:endParaRPr lang="ca-ES" dirty="0"/>
          </a:p>
        </p:txBody>
      </p:sp>
      <p:graphicFrame>
        <p:nvGraphicFramePr>
          <p:cNvPr id="4" name="1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16631951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185613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b="1" dirty="0" smtClean="0"/>
              <a:t>Electricitat i electrònica superior</a:t>
            </a:r>
            <a:br>
              <a:rPr lang="ca-ES" b="1" dirty="0" smtClean="0"/>
            </a:br>
            <a:endParaRPr lang="ca-ES" b="1" dirty="0"/>
          </a:p>
        </p:txBody>
      </p:sp>
      <p:graphicFrame>
        <p:nvGraphicFramePr>
          <p:cNvPr id="4" name="2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02583991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690865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b="1" dirty="0" smtClean="0"/>
              <a:t>Informàtica</a:t>
            </a:r>
            <a:r>
              <a:rPr lang="ca-ES" b="1" baseline="0" dirty="0" smtClean="0"/>
              <a:t> </a:t>
            </a:r>
            <a:r>
              <a:rPr lang="ca-ES" b="1" dirty="0" smtClean="0"/>
              <a:t>mitjà</a:t>
            </a:r>
            <a:br>
              <a:rPr lang="ca-ES" b="1" dirty="0" smtClean="0"/>
            </a:br>
            <a:endParaRPr lang="ca-ES" dirty="0"/>
          </a:p>
        </p:txBody>
      </p:sp>
      <p:graphicFrame>
        <p:nvGraphicFramePr>
          <p:cNvPr id="4" name="1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88958209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3450740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b="1" dirty="0" smtClean="0"/>
              <a:t>Informàtica</a:t>
            </a:r>
            <a:r>
              <a:rPr lang="ca-ES" b="1" baseline="0" dirty="0" smtClean="0"/>
              <a:t> mitjà</a:t>
            </a:r>
            <a:r>
              <a:rPr lang="ca-ES" b="1" dirty="0" smtClean="0"/>
              <a:t/>
            </a:r>
            <a:br>
              <a:rPr lang="ca-ES" b="1" dirty="0" smtClean="0"/>
            </a:br>
            <a:endParaRPr lang="ca-ES" b="1" dirty="0"/>
          </a:p>
        </p:txBody>
      </p:sp>
      <p:graphicFrame>
        <p:nvGraphicFramePr>
          <p:cNvPr id="4" name="2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81280296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1412015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b="1" dirty="0" smtClean="0"/>
              <a:t>Inserció</a:t>
            </a:r>
            <a:r>
              <a:rPr lang="es-ES" b="1" dirty="0" smtClean="0"/>
              <a:t> laboral</a:t>
            </a:r>
            <a:r>
              <a:rPr lang="es-ES" b="1" baseline="0" dirty="0" smtClean="0"/>
              <a:t> </a:t>
            </a:r>
            <a:r>
              <a:rPr lang="ca-ES" b="1" baseline="0" dirty="0" smtClean="0"/>
              <a:t>històric</a:t>
            </a:r>
            <a:r>
              <a:rPr lang="es-ES" b="1" dirty="0" smtClean="0"/>
              <a:t/>
            </a:r>
            <a:br>
              <a:rPr lang="es-ES" b="1" dirty="0" smtClean="0"/>
            </a:br>
            <a:r>
              <a:rPr lang="es-ES" b="1" dirty="0" smtClean="0"/>
              <a:t>MILÀ I FONTANALS</a:t>
            </a:r>
            <a:endParaRPr lang="es-ES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07498425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74839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b="1" dirty="0" smtClean="0"/>
              <a:t>Informàtica</a:t>
            </a:r>
            <a:r>
              <a:rPr lang="ca-ES" b="1" baseline="0" dirty="0" smtClean="0"/>
              <a:t> superior</a:t>
            </a:r>
            <a:r>
              <a:rPr lang="ca-ES" b="1" dirty="0" smtClean="0"/>
              <a:t/>
            </a:r>
            <a:br>
              <a:rPr lang="ca-ES" b="1" dirty="0" smtClean="0"/>
            </a:br>
            <a:endParaRPr lang="ca-ES" dirty="0"/>
          </a:p>
        </p:txBody>
      </p:sp>
      <p:graphicFrame>
        <p:nvGraphicFramePr>
          <p:cNvPr id="4" name="1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88625758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1528207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b="1" dirty="0" smtClean="0"/>
              <a:t>Informàtica superior</a:t>
            </a:r>
            <a:br>
              <a:rPr lang="ca-ES" b="1" dirty="0" smtClean="0"/>
            </a:br>
            <a:endParaRPr lang="ca-ES" b="1" dirty="0"/>
          </a:p>
        </p:txBody>
      </p:sp>
      <p:graphicFrame>
        <p:nvGraphicFramePr>
          <p:cNvPr id="4" name="2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94914495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4229514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b="1" dirty="0" smtClean="0"/>
              <a:t>Manteniment industrial mitjà</a:t>
            </a:r>
            <a:br>
              <a:rPr lang="ca-ES" b="1" dirty="0" smtClean="0"/>
            </a:br>
            <a:endParaRPr lang="ca-ES" dirty="0"/>
          </a:p>
        </p:txBody>
      </p:sp>
      <p:graphicFrame>
        <p:nvGraphicFramePr>
          <p:cNvPr id="4" name="1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65960610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620841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b="1" dirty="0" smtClean="0"/>
              <a:t>Manteniment industrial mitjà</a:t>
            </a:r>
            <a:br>
              <a:rPr lang="ca-ES" b="1" dirty="0" smtClean="0"/>
            </a:br>
            <a:endParaRPr lang="ca-ES" b="1" dirty="0"/>
          </a:p>
        </p:txBody>
      </p:sp>
      <p:graphicFrame>
        <p:nvGraphicFramePr>
          <p:cNvPr id="4" name="2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42612736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3954264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b="1" dirty="0" smtClean="0"/>
              <a:t>Manteniment industrial superior</a:t>
            </a:r>
            <a:r>
              <a:rPr lang="es-ES" b="1" dirty="0" smtClean="0"/>
              <a:t/>
            </a:r>
            <a:br>
              <a:rPr lang="es-ES" b="1" dirty="0" smtClean="0"/>
            </a:br>
            <a:endParaRPr lang="es-ES" dirty="0"/>
          </a:p>
        </p:txBody>
      </p:sp>
      <p:graphicFrame>
        <p:nvGraphicFramePr>
          <p:cNvPr id="4" name="1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23178051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171539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b="1" dirty="0" smtClean="0"/>
              <a:t>Manteniment</a:t>
            </a:r>
            <a:r>
              <a:rPr lang="ca-ES" b="1" baseline="0" dirty="0" smtClean="0"/>
              <a:t> industrial superior</a:t>
            </a:r>
            <a:r>
              <a:rPr lang="ca-ES" b="1" dirty="0" smtClean="0"/>
              <a:t/>
            </a:r>
            <a:br>
              <a:rPr lang="ca-ES" b="1" dirty="0" smtClean="0"/>
            </a:br>
            <a:endParaRPr lang="ca-ES" b="1" dirty="0"/>
          </a:p>
        </p:txBody>
      </p:sp>
      <p:graphicFrame>
        <p:nvGraphicFramePr>
          <p:cNvPr id="4" name="2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6296069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3920538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b="1" dirty="0" smtClean="0"/>
              <a:t>Automoció</a:t>
            </a:r>
            <a:r>
              <a:rPr lang="ca-ES" b="1" baseline="0" dirty="0" smtClean="0"/>
              <a:t> mitjà</a:t>
            </a:r>
            <a:r>
              <a:rPr lang="ca-ES" b="1" dirty="0" smtClean="0"/>
              <a:t/>
            </a:r>
            <a:br>
              <a:rPr lang="ca-ES" b="1" dirty="0" smtClean="0"/>
            </a:br>
            <a:endParaRPr lang="ca-ES" dirty="0"/>
          </a:p>
        </p:txBody>
      </p:sp>
      <p:graphicFrame>
        <p:nvGraphicFramePr>
          <p:cNvPr id="4" name="1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9117393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549805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b="1" dirty="0" smtClean="0"/>
              <a:t>Automoció</a:t>
            </a:r>
            <a:r>
              <a:rPr lang="ca-ES" b="1" baseline="0" dirty="0" smtClean="0"/>
              <a:t> mitjà</a:t>
            </a:r>
            <a:r>
              <a:rPr lang="ca-ES" b="1" dirty="0" smtClean="0"/>
              <a:t/>
            </a:r>
            <a:br>
              <a:rPr lang="ca-ES" b="1" dirty="0" smtClean="0"/>
            </a:br>
            <a:endParaRPr lang="ca-ES" b="1" dirty="0"/>
          </a:p>
        </p:txBody>
      </p:sp>
      <p:graphicFrame>
        <p:nvGraphicFramePr>
          <p:cNvPr id="4" name="2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39537846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1951728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b="1" dirty="0" smtClean="0"/>
              <a:t>Automoció superior</a:t>
            </a:r>
            <a:r>
              <a:rPr lang="es-ES" b="1" dirty="0" smtClean="0"/>
              <a:t/>
            </a:r>
            <a:br>
              <a:rPr lang="es-ES" b="1" dirty="0" smtClean="0"/>
            </a:br>
            <a:endParaRPr lang="es-ES" dirty="0"/>
          </a:p>
        </p:txBody>
      </p:sp>
      <p:graphicFrame>
        <p:nvGraphicFramePr>
          <p:cNvPr id="4" name="1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86758285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657459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b="1" dirty="0" smtClean="0"/>
              <a:t>Automoció superior</a:t>
            </a:r>
            <a:br>
              <a:rPr lang="ca-ES" b="1" dirty="0" smtClean="0"/>
            </a:br>
            <a:endParaRPr lang="ca-ES" b="1" dirty="0"/>
          </a:p>
        </p:txBody>
      </p:sp>
      <p:graphicFrame>
        <p:nvGraphicFramePr>
          <p:cNvPr id="4" name="2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86363210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1347685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4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16873095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1 Título"/>
          <p:cNvSpPr txBox="1">
            <a:spLocks/>
          </p:cNvSpPr>
          <p:nvPr/>
        </p:nvSpPr>
        <p:spPr>
          <a:xfrm>
            <a:off x="609600" y="26064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a-ES" b="1" dirty="0" smtClean="0"/>
              <a:t>Inserció laboral evolució</a:t>
            </a:r>
            <a:br>
              <a:rPr lang="ca-ES" b="1" dirty="0" smtClean="0"/>
            </a:br>
            <a:r>
              <a:rPr lang="ca-ES" b="1" dirty="0" smtClean="0"/>
              <a:t>MILÀ I FONTANALS</a:t>
            </a: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xmlns="" val="1236190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b="1" dirty="0" smtClean="0"/>
              <a:t>Química mitjà</a:t>
            </a:r>
            <a:br>
              <a:rPr lang="ca-ES" b="1" dirty="0" smtClean="0"/>
            </a:br>
            <a:endParaRPr lang="ca-ES" dirty="0"/>
          </a:p>
        </p:txBody>
      </p:sp>
      <p:graphicFrame>
        <p:nvGraphicFramePr>
          <p:cNvPr id="4" name="1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74660796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822864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b="1" dirty="0" smtClean="0"/>
              <a:t>Química mitjà</a:t>
            </a:r>
            <a:r>
              <a:rPr lang="es-ES" b="1" dirty="0" smtClean="0"/>
              <a:t/>
            </a:r>
            <a:br>
              <a:rPr lang="es-ES" b="1" dirty="0" smtClean="0"/>
            </a:br>
            <a:endParaRPr lang="es-ES" b="1" dirty="0"/>
          </a:p>
        </p:txBody>
      </p:sp>
      <p:graphicFrame>
        <p:nvGraphicFramePr>
          <p:cNvPr id="4" name="2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7362510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288953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b="1" dirty="0" smtClean="0"/>
              <a:t>Química superior</a:t>
            </a:r>
            <a:br>
              <a:rPr lang="ca-ES" b="1" dirty="0" smtClean="0"/>
            </a:br>
            <a:endParaRPr lang="ca-ES" dirty="0"/>
          </a:p>
        </p:txBody>
      </p:sp>
      <p:graphicFrame>
        <p:nvGraphicFramePr>
          <p:cNvPr id="4" name="1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39747248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507661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b="1" dirty="0" smtClean="0"/>
              <a:t>Química superior</a:t>
            </a:r>
            <a:br>
              <a:rPr lang="ca-ES" b="1" dirty="0" smtClean="0"/>
            </a:br>
            <a:endParaRPr lang="ca-ES" dirty="0"/>
          </a:p>
        </p:txBody>
      </p:sp>
      <p:graphicFrame>
        <p:nvGraphicFramePr>
          <p:cNvPr id="4" name="2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83040848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3494058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b="1" dirty="0" smtClean="0"/>
              <a:t>Sanitat mitjà</a:t>
            </a:r>
            <a:br>
              <a:rPr lang="ca-ES" b="1" dirty="0" smtClean="0"/>
            </a:br>
            <a:endParaRPr lang="ca-ES" dirty="0"/>
          </a:p>
        </p:txBody>
      </p:sp>
      <p:graphicFrame>
        <p:nvGraphicFramePr>
          <p:cNvPr id="4" name="1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07186223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3423239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b="1" dirty="0" smtClean="0"/>
              <a:t>Sanitat mitjà</a:t>
            </a:r>
            <a:br>
              <a:rPr lang="ca-ES" b="1" dirty="0" smtClean="0"/>
            </a:br>
            <a:endParaRPr lang="ca-ES" dirty="0"/>
          </a:p>
        </p:txBody>
      </p:sp>
      <p:graphicFrame>
        <p:nvGraphicFramePr>
          <p:cNvPr id="4" name="2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31765929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3740971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b="1" dirty="0" smtClean="0"/>
              <a:t>Sanitat superior</a:t>
            </a:r>
            <a:br>
              <a:rPr lang="ca-ES" b="1" dirty="0" smtClean="0"/>
            </a:br>
            <a:endParaRPr lang="ca-ES" dirty="0"/>
          </a:p>
        </p:txBody>
      </p:sp>
      <p:graphicFrame>
        <p:nvGraphicFramePr>
          <p:cNvPr id="4" name="1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27564829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3194513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b="1" dirty="0" smtClean="0"/>
              <a:t>Sanitat superior</a:t>
            </a:r>
            <a:br>
              <a:rPr lang="ca-ES" b="1" dirty="0" smtClean="0"/>
            </a:br>
            <a:endParaRPr lang="ca-ES" dirty="0"/>
          </a:p>
        </p:txBody>
      </p:sp>
      <p:graphicFrame>
        <p:nvGraphicFramePr>
          <p:cNvPr id="4" name="2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53227133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263698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b="1" dirty="0" smtClean="0"/>
              <a:t>Serveis a la comunitat mitjà</a:t>
            </a:r>
            <a:br>
              <a:rPr lang="ca-ES" b="1" dirty="0" smtClean="0"/>
            </a:br>
            <a:endParaRPr lang="ca-ES" dirty="0"/>
          </a:p>
        </p:txBody>
      </p:sp>
      <p:graphicFrame>
        <p:nvGraphicFramePr>
          <p:cNvPr id="4" name="1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52364233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3160228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b="1" dirty="0" smtClean="0"/>
              <a:t>Serveis a la comunitat mitjà</a:t>
            </a:r>
            <a:br>
              <a:rPr lang="ca-ES" b="1" dirty="0" smtClean="0"/>
            </a:br>
            <a:endParaRPr lang="ca-ES" dirty="0"/>
          </a:p>
        </p:txBody>
      </p:sp>
      <p:graphicFrame>
        <p:nvGraphicFramePr>
          <p:cNvPr id="4" name="2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89444259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3366408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b="1" dirty="0" smtClean="0"/>
              <a:t>Administratiu mitjà</a:t>
            </a:r>
            <a:br>
              <a:rPr lang="ca-ES" b="1" dirty="0" smtClean="0"/>
            </a:br>
            <a:endParaRPr lang="ca-ES" dirty="0"/>
          </a:p>
        </p:txBody>
      </p:sp>
      <p:graphicFrame>
        <p:nvGraphicFramePr>
          <p:cNvPr id="4" name="5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82685856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5655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b="1" dirty="0" smtClean="0"/>
              <a:t>Serveis</a:t>
            </a:r>
            <a:r>
              <a:rPr lang="ca-ES" b="1" baseline="0" dirty="0" smtClean="0"/>
              <a:t> a la comunitat superior</a:t>
            </a:r>
            <a:r>
              <a:rPr lang="ca-ES" b="1" dirty="0" smtClean="0"/>
              <a:t/>
            </a:r>
            <a:br>
              <a:rPr lang="ca-ES" b="1" dirty="0" smtClean="0"/>
            </a:br>
            <a:endParaRPr lang="ca-ES" dirty="0"/>
          </a:p>
        </p:txBody>
      </p:sp>
      <p:graphicFrame>
        <p:nvGraphicFramePr>
          <p:cNvPr id="4" name="1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91432315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1096655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b="1" dirty="0" smtClean="0"/>
              <a:t>Serveis</a:t>
            </a:r>
            <a:r>
              <a:rPr lang="ca-ES" b="1" baseline="0" dirty="0" smtClean="0"/>
              <a:t> a la comunitat superior</a:t>
            </a:r>
            <a:r>
              <a:rPr lang="es-ES" b="1" dirty="0" smtClean="0"/>
              <a:t/>
            </a:r>
            <a:br>
              <a:rPr lang="es-ES" b="1" dirty="0" smtClean="0"/>
            </a:br>
            <a:endParaRPr lang="es-ES" dirty="0"/>
          </a:p>
        </p:txBody>
      </p:sp>
      <p:graphicFrame>
        <p:nvGraphicFramePr>
          <p:cNvPr id="4" name="2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18002250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420980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b="1" dirty="0" smtClean="0"/>
              <a:t>Administratiu</a:t>
            </a:r>
            <a:r>
              <a:rPr lang="ca-ES" b="1" baseline="0" dirty="0" smtClean="0"/>
              <a:t> mitjà</a:t>
            </a:r>
            <a:r>
              <a:rPr lang="ca-ES" b="1" dirty="0" smtClean="0"/>
              <a:t/>
            </a:r>
            <a:br>
              <a:rPr lang="ca-ES" b="1" dirty="0" smtClean="0"/>
            </a:br>
            <a:endParaRPr lang="ca-ES" b="1" dirty="0"/>
          </a:p>
        </p:txBody>
      </p:sp>
      <p:graphicFrame>
        <p:nvGraphicFramePr>
          <p:cNvPr id="4" name="6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36145912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4059590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b="1" dirty="0" smtClean="0"/>
              <a:t>Administratiu superior</a:t>
            </a:r>
            <a:br>
              <a:rPr lang="ca-ES" b="1" dirty="0" smtClean="0"/>
            </a:br>
            <a:endParaRPr lang="ca-ES" dirty="0"/>
          </a:p>
        </p:txBody>
      </p:sp>
      <p:graphicFrame>
        <p:nvGraphicFramePr>
          <p:cNvPr id="8" name="1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00268996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4029261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b="1" dirty="0" smtClean="0"/>
              <a:t>Administratiu superior</a:t>
            </a:r>
            <a:br>
              <a:rPr lang="ca-ES" b="1" dirty="0" smtClean="0"/>
            </a:br>
            <a:endParaRPr lang="ca-ES" b="1" dirty="0"/>
          </a:p>
        </p:txBody>
      </p:sp>
      <p:graphicFrame>
        <p:nvGraphicFramePr>
          <p:cNvPr id="4" name="2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96564858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1693710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b="1" dirty="0" smtClean="0"/>
              <a:t>Comerç mitjà</a:t>
            </a:r>
            <a:br>
              <a:rPr lang="ca-ES" b="1" dirty="0" smtClean="0"/>
            </a:br>
            <a:endParaRPr lang="ca-ES" dirty="0"/>
          </a:p>
        </p:txBody>
      </p:sp>
      <p:graphicFrame>
        <p:nvGraphicFramePr>
          <p:cNvPr id="6" name="1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81097942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3369040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b="1" dirty="0" smtClean="0"/>
              <a:t>Comerç mitjà</a:t>
            </a:r>
            <a:br>
              <a:rPr lang="ca-ES" b="1" dirty="0" smtClean="0"/>
            </a:br>
            <a:endParaRPr lang="ca-ES" b="1" dirty="0"/>
          </a:p>
        </p:txBody>
      </p:sp>
      <p:graphicFrame>
        <p:nvGraphicFramePr>
          <p:cNvPr id="4" name="2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98743369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10328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Chincheta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</TotalTime>
  <Words>123</Words>
  <Application>Microsoft Office PowerPoint</Application>
  <PresentationFormat>Presentación en pantalla (4:3)</PresentationFormat>
  <Paragraphs>50</Paragraphs>
  <Slides>41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41</vt:i4>
      </vt:variant>
    </vt:vector>
  </HeadingPairs>
  <TitlesOfParts>
    <vt:vector size="42" baseType="lpstr">
      <vt:lpstr>Tema de Office</vt:lpstr>
      <vt:lpstr>MILÀ I FONTANALS  Gràfics Inserció Laboral </vt:lpstr>
      <vt:lpstr>Inserció laboral històric MILÀ I FONTANALS</vt:lpstr>
      <vt:lpstr>Diapositiva 3</vt:lpstr>
      <vt:lpstr>Administratiu mitjà </vt:lpstr>
      <vt:lpstr>Administratiu mitjà </vt:lpstr>
      <vt:lpstr>Administratiu superior </vt:lpstr>
      <vt:lpstr>Administratiu superior </vt:lpstr>
      <vt:lpstr>Comerç mitjà </vt:lpstr>
      <vt:lpstr>Comerç mitjà </vt:lpstr>
      <vt:lpstr>Comerç superior </vt:lpstr>
      <vt:lpstr>Comerç superior </vt:lpstr>
      <vt:lpstr>Edificació i obra civil </vt:lpstr>
      <vt:lpstr>Edificació i obra civil </vt:lpstr>
      <vt:lpstr>Electricitat i electrònica mitjà </vt:lpstr>
      <vt:lpstr>Electricitat i electrònica mitjà </vt:lpstr>
      <vt:lpstr>Electricitat i electrònica superior </vt:lpstr>
      <vt:lpstr>Electricitat i electrònica superior </vt:lpstr>
      <vt:lpstr>Informàtica mitjà </vt:lpstr>
      <vt:lpstr>Informàtica mitjà </vt:lpstr>
      <vt:lpstr>Informàtica superior </vt:lpstr>
      <vt:lpstr>Informàtica superior </vt:lpstr>
      <vt:lpstr>Manteniment industrial mitjà </vt:lpstr>
      <vt:lpstr>Manteniment industrial mitjà </vt:lpstr>
      <vt:lpstr>Manteniment industrial superior </vt:lpstr>
      <vt:lpstr>Manteniment industrial superior </vt:lpstr>
      <vt:lpstr>Automoció mitjà </vt:lpstr>
      <vt:lpstr>Automoció mitjà </vt:lpstr>
      <vt:lpstr>Automoció superior </vt:lpstr>
      <vt:lpstr>Automoció superior </vt:lpstr>
      <vt:lpstr>Química mitjà </vt:lpstr>
      <vt:lpstr>Química mitjà </vt:lpstr>
      <vt:lpstr>Química superior </vt:lpstr>
      <vt:lpstr>Química superior </vt:lpstr>
      <vt:lpstr>Sanitat mitjà </vt:lpstr>
      <vt:lpstr>Sanitat mitjà </vt:lpstr>
      <vt:lpstr>Sanitat superior </vt:lpstr>
      <vt:lpstr>Sanitat superior </vt:lpstr>
      <vt:lpstr>Serveis a la comunitat mitjà </vt:lpstr>
      <vt:lpstr>Serveis a la comunitat mitjà </vt:lpstr>
      <vt:lpstr>Serveis a la comunitat superior </vt:lpstr>
      <vt:lpstr>Serveis a la comunitat superior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Toni</dc:creator>
  <cp:lastModifiedBy>MIla</cp:lastModifiedBy>
  <cp:revision>16</cp:revision>
  <dcterms:created xsi:type="dcterms:W3CDTF">2013-07-15T12:59:25Z</dcterms:created>
  <dcterms:modified xsi:type="dcterms:W3CDTF">2013-09-02T08:49:54Z</dcterms:modified>
</cp:coreProperties>
</file>