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17"/>
  </p:notesMasterIdLst>
  <p:sldIdLst>
    <p:sldId id="274" r:id="rId3"/>
    <p:sldId id="281" r:id="rId4"/>
    <p:sldId id="276" r:id="rId5"/>
    <p:sldId id="283" r:id="rId6"/>
    <p:sldId id="282" r:id="rId7"/>
    <p:sldId id="284" r:id="rId8"/>
    <p:sldId id="280" r:id="rId9"/>
    <p:sldId id="277" r:id="rId10"/>
    <p:sldId id="278" r:id="rId11"/>
    <p:sldId id="279" r:id="rId12"/>
    <p:sldId id="275" r:id="rId13"/>
    <p:sldId id="272" r:id="rId14"/>
    <p:sldId id="285" r:id="rId15"/>
    <p:sldId id="273" r:id="rId16"/>
  </p:sldIdLst>
  <p:sldSz cx="9144000" cy="6858000" type="screen4x3"/>
  <p:notesSz cx="6858000" cy="9144000"/>
  <p:defaultTextStyle>
    <a:defPPr>
      <a:defRPr lang="es-V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FFFF00"/>
    <a:srgbClr val="FFCC66"/>
    <a:srgbClr val="FFFFCC"/>
    <a:srgbClr val="EAEAEA"/>
    <a:srgbClr val="FFFF66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735" autoAdjust="0"/>
    <p:restoredTop sz="94660" autoAdjust="0"/>
  </p:normalViewPr>
  <p:slideViewPr>
    <p:cSldViewPr>
      <p:cViewPr>
        <p:scale>
          <a:sx n="80" d="100"/>
          <a:sy n="80" d="100"/>
        </p:scale>
        <p:origin x="-2376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AG10 - 1A</c:v>
                </c:pt>
                <c:pt idx="1">
                  <c:v>AG10 - 1B</c:v>
                </c:pt>
                <c:pt idx="2">
                  <c:v>AG10 - 2A</c:v>
                </c:pt>
                <c:pt idx="3">
                  <c:v>AF - 1A</c:v>
                </c:pt>
                <c:pt idx="4">
                  <c:v>AF - 2A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67</c:v>
                </c:pt>
                <c:pt idx="1">
                  <c:v>61</c:v>
                </c:pt>
                <c:pt idx="2">
                  <c:v>79</c:v>
                </c:pt>
                <c:pt idx="3">
                  <c:v>98</c:v>
                </c:pt>
                <c:pt idx="4">
                  <c:v>90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AG10 - 1A</c:v>
                </c:pt>
                <c:pt idx="1">
                  <c:v>AG10 - 1B</c:v>
                </c:pt>
                <c:pt idx="2">
                  <c:v>AG10 - 2A</c:v>
                </c:pt>
                <c:pt idx="3">
                  <c:v>AF - 1A</c:v>
                </c:pt>
                <c:pt idx="4">
                  <c:v>AF - 2A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63</c:v>
                </c:pt>
                <c:pt idx="1">
                  <c:v>60</c:v>
                </c:pt>
                <c:pt idx="3">
                  <c:v>97</c:v>
                </c:pt>
                <c:pt idx="4">
                  <c:v>91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AG10 - 1A</c:v>
                </c:pt>
                <c:pt idx="1">
                  <c:v>AG10 - 1B</c:v>
                </c:pt>
                <c:pt idx="2">
                  <c:v>AG10 - 2A</c:v>
                </c:pt>
                <c:pt idx="3">
                  <c:v>AF - 1A</c:v>
                </c:pt>
                <c:pt idx="4">
                  <c:v>AF - 2A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  <c:pt idx="3">
                  <c:v>88</c:v>
                </c:pt>
                <c:pt idx="4">
                  <c:v>92</c:v>
                </c:pt>
              </c:numCache>
            </c:numRef>
          </c:val>
        </c:ser>
        <c:axId val="64905600"/>
        <c:axId val="64907136"/>
      </c:barChart>
      <c:catAx>
        <c:axId val="64905600"/>
        <c:scaling>
          <c:orientation val="minMax"/>
        </c:scaling>
        <c:axPos val="b"/>
        <c:tickLblPos val="nextTo"/>
        <c:crossAx val="64907136"/>
        <c:crosses val="autoZero"/>
        <c:auto val="1"/>
        <c:lblAlgn val="ctr"/>
        <c:lblOffset val="100"/>
      </c:catAx>
      <c:valAx>
        <c:axId val="6490713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649056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TM10 - 1A</c:v>
                </c:pt>
                <c:pt idx="1">
                  <c:v>TM10 - 1B</c:v>
                </c:pt>
                <c:pt idx="2">
                  <c:v>EMV - 2A</c:v>
                </c:pt>
                <c:pt idx="3">
                  <c:v>EMV - 2B</c:v>
                </c:pt>
                <c:pt idx="4">
                  <c:v>TMA0 - 1A</c:v>
                </c:pt>
                <c:pt idx="5">
                  <c:v>TMA0 - 2A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37</c:v>
                </c:pt>
                <c:pt idx="1">
                  <c:v>45</c:v>
                </c:pt>
                <c:pt idx="2">
                  <c:v>61</c:v>
                </c:pt>
                <c:pt idx="3">
                  <c:v>76</c:v>
                </c:pt>
                <c:pt idx="4">
                  <c:v>93</c:v>
                </c:pt>
                <c:pt idx="5">
                  <c:v>81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TM10 - 1A</c:v>
                </c:pt>
                <c:pt idx="1">
                  <c:v>TM10 - 1B</c:v>
                </c:pt>
                <c:pt idx="2">
                  <c:v>EMV - 2A</c:v>
                </c:pt>
                <c:pt idx="3">
                  <c:v>EMV - 2B</c:v>
                </c:pt>
                <c:pt idx="4">
                  <c:v>TMA0 - 1A</c:v>
                </c:pt>
                <c:pt idx="5">
                  <c:v>TMA0 - 2A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2">
                  <c:v>56</c:v>
                </c:pt>
                <c:pt idx="3">
                  <c:v>71</c:v>
                </c:pt>
                <c:pt idx="4">
                  <c:v>98</c:v>
                </c:pt>
                <c:pt idx="5">
                  <c:v>77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TM10 - 1A</c:v>
                </c:pt>
                <c:pt idx="1">
                  <c:v>TM10 - 1B</c:v>
                </c:pt>
                <c:pt idx="2">
                  <c:v>EMV - 2A</c:v>
                </c:pt>
                <c:pt idx="3">
                  <c:v>EMV - 2B</c:v>
                </c:pt>
                <c:pt idx="4">
                  <c:v>TMA0 - 1A</c:v>
                </c:pt>
                <c:pt idx="5">
                  <c:v>TMA0 - 2A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2">
                  <c:v>47</c:v>
                </c:pt>
                <c:pt idx="4">
                  <c:v>84</c:v>
                </c:pt>
              </c:numCache>
            </c:numRef>
          </c:val>
        </c:ser>
        <c:axId val="74648960"/>
        <c:axId val="74654848"/>
      </c:barChart>
      <c:catAx>
        <c:axId val="74648960"/>
        <c:scaling>
          <c:orientation val="minMax"/>
        </c:scaling>
        <c:axPos val="b"/>
        <c:tickLblPos val="nextTo"/>
        <c:crossAx val="74654848"/>
        <c:crosses val="autoZero"/>
        <c:auto val="1"/>
        <c:lblAlgn val="ctr"/>
        <c:lblOffset val="100"/>
      </c:catAx>
      <c:valAx>
        <c:axId val="746548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746489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4"/>
  <c:chart>
    <c:plotArea>
      <c:layout>
        <c:manualLayout>
          <c:layoutTarget val="inner"/>
          <c:xMode val="edge"/>
          <c:yMode val="edge"/>
          <c:x val="8.6355807086614181E-2"/>
          <c:y val="6.5585875984251973E-2"/>
          <c:w val="0.6279619422572178"/>
          <c:h val="0.75667470472440956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1A</c:v>
                </c:pt>
                <c:pt idx="1">
                  <c:v>2A</c:v>
                </c:pt>
                <c:pt idx="2">
                  <c:v>1B</c:v>
                </c:pt>
                <c:pt idx="3">
                  <c:v>2B</c:v>
                </c:pt>
                <c:pt idx="4">
                  <c:v>PPAS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51</c:v>
                </c:pt>
                <c:pt idx="1">
                  <c:v>71</c:v>
                </c:pt>
                <c:pt idx="2">
                  <c:v>30</c:v>
                </c:pt>
                <c:pt idx="3">
                  <c:v>49</c:v>
                </c:pt>
                <c:pt idx="4">
                  <c:v>58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1A</c:v>
                </c:pt>
                <c:pt idx="1">
                  <c:v>2A</c:v>
                </c:pt>
                <c:pt idx="2">
                  <c:v>1B</c:v>
                </c:pt>
                <c:pt idx="3">
                  <c:v>2B</c:v>
                </c:pt>
                <c:pt idx="4">
                  <c:v>PPAS</c:v>
                </c:pt>
              </c:strCache>
            </c:strRef>
          </c:cat>
          <c:val>
            <c:numRef>
              <c:f>Hoja1!$C$2:$C$6</c:f>
              <c:numCache>
                <c:formatCode>General</c:formatCode>
                <c:ptCount val="5"/>
                <c:pt idx="0">
                  <c:v>71</c:v>
                </c:pt>
                <c:pt idx="1">
                  <c:v>67</c:v>
                </c:pt>
                <c:pt idx="2">
                  <c:v>47</c:v>
                </c:pt>
                <c:pt idx="4">
                  <c:v>49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Hoja1!$A$2:$A$6</c:f>
              <c:strCache>
                <c:ptCount val="5"/>
                <c:pt idx="0">
                  <c:v>1A</c:v>
                </c:pt>
                <c:pt idx="1">
                  <c:v>2A</c:v>
                </c:pt>
                <c:pt idx="2">
                  <c:v>1B</c:v>
                </c:pt>
                <c:pt idx="3">
                  <c:v>2B</c:v>
                </c:pt>
                <c:pt idx="4">
                  <c:v>PPAS</c:v>
                </c:pt>
              </c:strCache>
            </c:strRef>
          </c:cat>
          <c:val>
            <c:numRef>
              <c:f>Hoja1!$D$2:$D$6</c:f>
              <c:numCache>
                <c:formatCode>General</c:formatCode>
                <c:ptCount val="5"/>
                <c:pt idx="0">
                  <c:v>60</c:v>
                </c:pt>
                <c:pt idx="1">
                  <c:v>72</c:v>
                </c:pt>
                <c:pt idx="2">
                  <c:v>48</c:v>
                </c:pt>
                <c:pt idx="3">
                  <c:v>66</c:v>
                </c:pt>
                <c:pt idx="4">
                  <c:v>79</c:v>
                </c:pt>
              </c:numCache>
            </c:numRef>
          </c:val>
        </c:ser>
        <c:axId val="74564352"/>
        <c:axId val="74565888"/>
      </c:barChart>
      <c:catAx>
        <c:axId val="74564352"/>
        <c:scaling>
          <c:orientation val="minMax"/>
        </c:scaling>
        <c:axPos val="b"/>
        <c:tickLblPos val="nextTo"/>
        <c:crossAx val="74565888"/>
        <c:crosses val="autoZero"/>
        <c:auto val="1"/>
        <c:lblAlgn val="ctr"/>
        <c:lblOffset val="100"/>
      </c:catAx>
      <c:valAx>
        <c:axId val="74565888"/>
        <c:scaling>
          <c:orientation val="minMax"/>
        </c:scaling>
        <c:axPos val="l"/>
        <c:majorGridlines/>
        <c:numFmt formatCode="General" sourceLinked="1"/>
        <c:tickLblPos val="nextTo"/>
        <c:crossAx val="745643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4"/>
  <c:chart>
    <c:plotArea>
      <c:layout>
        <c:manualLayout>
          <c:layoutTarget val="inner"/>
          <c:xMode val="edge"/>
          <c:yMode val="edge"/>
          <c:x val="8.6355807086614209E-2"/>
          <c:y val="6.558587598425196E-2"/>
          <c:w val="0.6279619422572178"/>
          <c:h val="0.75667470472440979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Grau mig</c:v>
                </c:pt>
                <c:pt idx="1">
                  <c:v>Grau sup</c:v>
                </c:pt>
                <c:pt idx="2">
                  <c:v>Batxillerat</c:v>
                </c:pt>
                <c:pt idx="3">
                  <c:v>PPAS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62</c:v>
                </c:pt>
                <c:pt idx="1">
                  <c:v>81</c:v>
                </c:pt>
                <c:pt idx="2">
                  <c:v>48</c:v>
                </c:pt>
                <c:pt idx="3">
                  <c:v>58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Grau mig</c:v>
                </c:pt>
                <c:pt idx="1">
                  <c:v>Grau sup</c:v>
                </c:pt>
                <c:pt idx="2">
                  <c:v>Batxillerat</c:v>
                </c:pt>
                <c:pt idx="3">
                  <c:v>PPAS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49</c:v>
                </c:pt>
                <c:pt idx="1">
                  <c:v>64</c:v>
                </c:pt>
                <c:pt idx="2">
                  <c:v>59</c:v>
                </c:pt>
                <c:pt idx="3">
                  <c:v>49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Grau mig</c:v>
                </c:pt>
                <c:pt idx="1">
                  <c:v>Grau sup</c:v>
                </c:pt>
                <c:pt idx="2">
                  <c:v>Batxillerat</c:v>
                </c:pt>
                <c:pt idx="3">
                  <c:v>PPAS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</c:numCache>
            </c:numRef>
          </c:val>
        </c:ser>
        <c:axId val="74384896"/>
        <c:axId val="74602752"/>
      </c:barChart>
      <c:catAx>
        <c:axId val="74384896"/>
        <c:scaling>
          <c:orientation val="minMax"/>
        </c:scaling>
        <c:axPos val="b"/>
        <c:tickLblPos val="nextTo"/>
        <c:crossAx val="74602752"/>
        <c:crosses val="autoZero"/>
        <c:auto val="1"/>
        <c:lblAlgn val="ctr"/>
        <c:lblOffset val="100"/>
      </c:catAx>
      <c:valAx>
        <c:axId val="74602752"/>
        <c:scaling>
          <c:orientation val="minMax"/>
        </c:scaling>
        <c:axPos val="l"/>
        <c:majorGridlines/>
        <c:numFmt formatCode="General" sourceLinked="1"/>
        <c:tickLblPos val="nextTo"/>
        <c:crossAx val="743848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"/>
  <c:chart>
    <c:plotArea>
      <c:layout>
        <c:manualLayout>
          <c:layoutTarget val="inner"/>
          <c:xMode val="edge"/>
          <c:yMode val="edge"/>
          <c:x val="8.2694473341345928E-2"/>
          <c:y val="5.3085875984251969E-2"/>
          <c:w val="0.69904455060548853"/>
          <c:h val="0.82534645669291351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Hoja1!$A$2:$A$4</c:f>
              <c:strCache>
                <c:ptCount val="3"/>
                <c:pt idx="0">
                  <c:v>Comerç</c:v>
                </c:pt>
                <c:pt idx="1">
                  <c:v>CI - 1A</c:v>
                </c:pt>
                <c:pt idx="2">
                  <c:v>CI - 1B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51</c:v>
                </c:pt>
                <c:pt idx="1">
                  <c:v>54</c:v>
                </c:pt>
                <c:pt idx="2">
                  <c:v>92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Hoja1!$A$2:$A$4</c:f>
              <c:strCache>
                <c:ptCount val="3"/>
                <c:pt idx="0">
                  <c:v>Comerç</c:v>
                </c:pt>
                <c:pt idx="1">
                  <c:v>CI - 1A</c:v>
                </c:pt>
                <c:pt idx="2">
                  <c:v>CI - 1B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53</c:v>
                </c:pt>
                <c:pt idx="1">
                  <c:v>65</c:v>
                </c:pt>
                <c:pt idx="2">
                  <c:v>83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Hoja1!$A$2:$A$4</c:f>
              <c:strCache>
                <c:ptCount val="3"/>
                <c:pt idx="0">
                  <c:v>Comerç</c:v>
                </c:pt>
                <c:pt idx="1">
                  <c:v>CI - 1A</c:v>
                </c:pt>
                <c:pt idx="2">
                  <c:v>CI - 1B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66</c:v>
                </c:pt>
                <c:pt idx="1">
                  <c:v>81</c:v>
                </c:pt>
                <c:pt idx="2">
                  <c:v>82</c:v>
                </c:pt>
              </c:numCache>
            </c:numRef>
          </c:val>
        </c:ser>
        <c:axId val="75815168"/>
        <c:axId val="75821056"/>
      </c:barChart>
      <c:catAx>
        <c:axId val="75815168"/>
        <c:scaling>
          <c:orientation val="minMax"/>
        </c:scaling>
        <c:axPos val="b"/>
        <c:tickLblPos val="nextTo"/>
        <c:crossAx val="75821056"/>
        <c:crosses val="autoZero"/>
        <c:auto val="1"/>
        <c:lblAlgn val="ctr"/>
        <c:lblOffset val="100"/>
      </c:catAx>
      <c:valAx>
        <c:axId val="75821056"/>
        <c:scaling>
          <c:orientation val="minMax"/>
        </c:scaling>
        <c:axPos val="l"/>
        <c:majorGridlines/>
        <c:numFmt formatCode="General" sourceLinked="1"/>
        <c:tickLblPos val="nextTo"/>
        <c:crossAx val="758151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EOB0 - 1A</c:v>
                </c:pt>
                <c:pt idx="1">
                  <c:v>DPC - 2A</c:v>
                </c:pt>
              </c:strCache>
            </c:strRef>
          </c:cat>
          <c:val>
            <c:numRef>
              <c:f>Hoja1!$B$2:$B$3</c:f>
              <c:numCache>
                <c:formatCode>General</c:formatCode>
                <c:ptCount val="2"/>
                <c:pt idx="0">
                  <c:v>80</c:v>
                </c:pt>
                <c:pt idx="1">
                  <c:v>85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EOB0 - 1A</c:v>
                </c:pt>
                <c:pt idx="1">
                  <c:v>DPC - 2A</c:v>
                </c:pt>
              </c:strCache>
            </c:strRef>
          </c:cat>
          <c:val>
            <c:numRef>
              <c:f>Hoja1!$C$2:$C$3</c:f>
              <c:numCache>
                <c:formatCode>General</c:formatCode>
                <c:ptCount val="2"/>
                <c:pt idx="1">
                  <c:v>95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Hoja1!$A$2:$A$3</c:f>
              <c:strCache>
                <c:ptCount val="2"/>
                <c:pt idx="0">
                  <c:v>EOB0 - 1A</c:v>
                </c:pt>
                <c:pt idx="1">
                  <c:v>DPC - 2A</c:v>
                </c:pt>
              </c:strCache>
            </c:strRef>
          </c:cat>
          <c:val>
            <c:numRef>
              <c:f>Hoja1!$D$2:$D$3</c:f>
              <c:numCache>
                <c:formatCode>General</c:formatCode>
                <c:ptCount val="2"/>
                <c:pt idx="1">
                  <c:v>96</c:v>
                </c:pt>
              </c:numCache>
            </c:numRef>
          </c:val>
        </c:ser>
        <c:axId val="61540224"/>
        <c:axId val="61541760"/>
      </c:barChart>
      <c:catAx>
        <c:axId val="61540224"/>
        <c:scaling>
          <c:orientation val="minMax"/>
        </c:scaling>
        <c:axPos val="b"/>
        <c:tickLblPos val="nextTo"/>
        <c:crossAx val="61541760"/>
        <c:crosses val="autoZero"/>
        <c:auto val="1"/>
        <c:lblAlgn val="ctr"/>
        <c:lblOffset val="100"/>
      </c:catAx>
      <c:valAx>
        <c:axId val="61541760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6154022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EE10 - 1A</c:v>
                </c:pt>
                <c:pt idx="1">
                  <c:v>EE10 - 2A</c:v>
                </c:pt>
                <c:pt idx="2">
                  <c:v>EE30 - 1A</c:v>
                </c:pt>
                <c:pt idx="3">
                  <c:v>EE30 - 2A</c:v>
                </c:pt>
                <c:pt idx="4">
                  <c:v>DPE - 1A</c:v>
                </c:pt>
                <c:pt idx="5">
                  <c:v>DPE - 2A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51</c:v>
                </c:pt>
                <c:pt idx="1">
                  <c:v>73</c:v>
                </c:pt>
                <c:pt idx="2">
                  <c:v>56</c:v>
                </c:pt>
                <c:pt idx="3">
                  <c:v>93</c:v>
                </c:pt>
                <c:pt idx="4">
                  <c:v>83</c:v>
                </c:pt>
                <c:pt idx="5">
                  <c:v>75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EE10 - 1A</c:v>
                </c:pt>
                <c:pt idx="1">
                  <c:v>EE10 - 2A</c:v>
                </c:pt>
                <c:pt idx="2">
                  <c:v>EE30 - 1A</c:v>
                </c:pt>
                <c:pt idx="3">
                  <c:v>EE30 - 2A</c:v>
                </c:pt>
                <c:pt idx="4">
                  <c:v>DPE - 1A</c:v>
                </c:pt>
                <c:pt idx="5">
                  <c:v>DPE - 2A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63</c:v>
                </c:pt>
                <c:pt idx="1">
                  <c:v>71</c:v>
                </c:pt>
                <c:pt idx="2">
                  <c:v>53</c:v>
                </c:pt>
                <c:pt idx="4">
                  <c:v>72</c:v>
                </c:pt>
                <c:pt idx="5">
                  <c:v>92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EE10 - 1A</c:v>
                </c:pt>
                <c:pt idx="1">
                  <c:v>EE10 - 2A</c:v>
                </c:pt>
                <c:pt idx="2">
                  <c:v>EE30 - 1A</c:v>
                </c:pt>
                <c:pt idx="3">
                  <c:v>EE30 - 2A</c:v>
                </c:pt>
                <c:pt idx="4">
                  <c:v>DPE - 1A</c:v>
                </c:pt>
                <c:pt idx="5">
                  <c:v>DPE - 2A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0">
                  <c:v>60</c:v>
                </c:pt>
                <c:pt idx="4">
                  <c:v>72</c:v>
                </c:pt>
                <c:pt idx="5">
                  <c:v>87</c:v>
                </c:pt>
              </c:numCache>
            </c:numRef>
          </c:val>
        </c:ser>
        <c:axId val="62273408"/>
        <c:axId val="62824448"/>
      </c:barChart>
      <c:catAx>
        <c:axId val="62273408"/>
        <c:scaling>
          <c:orientation val="minMax"/>
        </c:scaling>
        <c:axPos val="b"/>
        <c:tickLblPos val="nextTo"/>
        <c:crossAx val="62824448"/>
        <c:crosses val="autoZero"/>
        <c:auto val="1"/>
        <c:lblAlgn val="ctr"/>
        <c:lblOffset val="100"/>
      </c:catAx>
      <c:valAx>
        <c:axId val="6282444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6227340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IC10 - 1A</c:v>
                </c:pt>
                <c:pt idx="1">
                  <c:v>IC10 - 1B</c:v>
                </c:pt>
                <c:pt idx="2">
                  <c:v>ICB0- 1A</c:v>
                </c:pt>
                <c:pt idx="3">
                  <c:v>DAI - 2A</c:v>
                </c:pt>
                <c:pt idx="4">
                  <c:v>ICC0 - 1A</c:v>
                </c:pt>
                <c:pt idx="5">
                  <c:v>ICC0 - 2A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67</c:v>
                </c:pt>
                <c:pt idx="1">
                  <c:v>81</c:v>
                </c:pt>
                <c:pt idx="3">
                  <c:v>52</c:v>
                </c:pt>
                <c:pt idx="5">
                  <c:v>56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IC10 - 1A</c:v>
                </c:pt>
                <c:pt idx="1">
                  <c:v>IC10 - 1B</c:v>
                </c:pt>
                <c:pt idx="2">
                  <c:v>ICB0- 1A</c:v>
                </c:pt>
                <c:pt idx="3">
                  <c:v>DAI - 2A</c:v>
                </c:pt>
                <c:pt idx="4">
                  <c:v>ICC0 - 1A</c:v>
                </c:pt>
                <c:pt idx="5">
                  <c:v>ICC0 - 2A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60</c:v>
                </c:pt>
                <c:pt idx="1">
                  <c:v>77</c:v>
                </c:pt>
                <c:pt idx="3">
                  <c:v>42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IC10 - 1A</c:v>
                </c:pt>
                <c:pt idx="1">
                  <c:v>IC10 - 1B</c:v>
                </c:pt>
                <c:pt idx="2">
                  <c:v>ICB0- 1A</c:v>
                </c:pt>
                <c:pt idx="3">
                  <c:v>DAI - 2A</c:v>
                </c:pt>
                <c:pt idx="4">
                  <c:v>ICC0 - 1A</c:v>
                </c:pt>
                <c:pt idx="5">
                  <c:v>ICC0 - 2A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0">
                  <c:v>63</c:v>
                </c:pt>
                <c:pt idx="3">
                  <c:v>46</c:v>
                </c:pt>
              </c:numCache>
            </c:numRef>
          </c:val>
        </c:ser>
        <c:axId val="69912832"/>
        <c:axId val="69994368"/>
      </c:barChart>
      <c:catAx>
        <c:axId val="69912832"/>
        <c:scaling>
          <c:orientation val="minMax"/>
        </c:scaling>
        <c:axPos val="b"/>
        <c:tickLblPos val="nextTo"/>
        <c:crossAx val="69994368"/>
        <c:crosses val="autoZero"/>
        <c:auto val="1"/>
        <c:lblAlgn val="ctr"/>
        <c:lblOffset val="100"/>
      </c:catAx>
      <c:valAx>
        <c:axId val="69994368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6991283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IME - 1A</c:v>
                </c:pt>
                <c:pt idx="1">
                  <c:v>IME - 2A</c:v>
                </c:pt>
                <c:pt idx="2">
                  <c:v>MI - 1A</c:v>
                </c:pt>
                <c:pt idx="3">
                  <c:v>MI - 2A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40</c:v>
                </c:pt>
                <c:pt idx="1">
                  <c:v>70</c:v>
                </c:pt>
                <c:pt idx="2">
                  <c:v>96</c:v>
                </c:pt>
                <c:pt idx="3">
                  <c:v>79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IME - 1A</c:v>
                </c:pt>
                <c:pt idx="1">
                  <c:v>IME - 2A</c:v>
                </c:pt>
                <c:pt idx="2">
                  <c:v>MI - 1A</c:v>
                </c:pt>
                <c:pt idx="3">
                  <c:v>MI - 2A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47</c:v>
                </c:pt>
                <c:pt idx="1">
                  <c:v>69</c:v>
                </c:pt>
                <c:pt idx="2">
                  <c:v>93</c:v>
                </c:pt>
                <c:pt idx="3">
                  <c:v>87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IME - 1A</c:v>
                </c:pt>
                <c:pt idx="1">
                  <c:v>IME - 2A</c:v>
                </c:pt>
                <c:pt idx="2">
                  <c:v>MI - 1A</c:v>
                </c:pt>
                <c:pt idx="3">
                  <c:v>MI - 2A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50</c:v>
                </c:pt>
                <c:pt idx="1">
                  <c:v>61</c:v>
                </c:pt>
                <c:pt idx="2">
                  <c:v>84</c:v>
                </c:pt>
                <c:pt idx="3">
                  <c:v>94</c:v>
                </c:pt>
              </c:numCache>
            </c:numRef>
          </c:val>
        </c:ser>
        <c:axId val="69995136"/>
        <c:axId val="70038656"/>
      </c:barChart>
      <c:catAx>
        <c:axId val="69995136"/>
        <c:scaling>
          <c:orientation val="minMax"/>
        </c:scaling>
        <c:axPos val="b"/>
        <c:tickLblPos val="nextTo"/>
        <c:crossAx val="70038656"/>
        <c:crosses val="autoZero"/>
        <c:auto val="1"/>
        <c:lblAlgn val="ctr"/>
        <c:lblOffset val="100"/>
      </c:catAx>
      <c:valAx>
        <c:axId val="70038656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699951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OPP</c:v>
                </c:pt>
                <c:pt idx="1">
                  <c:v>IPP</c:v>
                </c:pt>
                <c:pt idx="2">
                  <c:v>QUD0 - 1A</c:v>
                </c:pt>
                <c:pt idx="3">
                  <c:v>QUD0 - 1B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64</c:v>
                </c:pt>
                <c:pt idx="1">
                  <c:v>91</c:v>
                </c:pt>
                <c:pt idx="3">
                  <c:v>80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OPP</c:v>
                </c:pt>
                <c:pt idx="1">
                  <c:v>IPP</c:v>
                </c:pt>
                <c:pt idx="2">
                  <c:v>QUD0 - 1A</c:v>
                </c:pt>
                <c:pt idx="3">
                  <c:v>QUD0 - 1B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73</c:v>
                </c:pt>
                <c:pt idx="1">
                  <c:v>63</c:v>
                </c:pt>
                <c:pt idx="2">
                  <c:v>81</c:v>
                </c:pt>
                <c:pt idx="3">
                  <c:v>87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OPP</c:v>
                </c:pt>
                <c:pt idx="1">
                  <c:v>IPP</c:v>
                </c:pt>
                <c:pt idx="2">
                  <c:v>QUD0 - 1A</c:v>
                </c:pt>
                <c:pt idx="3">
                  <c:v>QUD0 - 1B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73</c:v>
                </c:pt>
                <c:pt idx="1">
                  <c:v>82</c:v>
                </c:pt>
                <c:pt idx="2">
                  <c:v>83</c:v>
                </c:pt>
              </c:numCache>
            </c:numRef>
          </c:val>
        </c:ser>
        <c:axId val="78111872"/>
        <c:axId val="78113408"/>
      </c:barChart>
      <c:catAx>
        <c:axId val="78111872"/>
        <c:scaling>
          <c:orientation val="minMax"/>
        </c:scaling>
        <c:axPos val="b"/>
        <c:tickLblPos val="nextTo"/>
        <c:crossAx val="78113408"/>
        <c:crosses val="autoZero"/>
        <c:auto val="1"/>
        <c:lblAlgn val="ctr"/>
        <c:lblOffset val="100"/>
      </c:catAx>
      <c:valAx>
        <c:axId val="78113408"/>
        <c:scaling>
          <c:orientation val="minMax"/>
        </c:scaling>
        <c:axPos val="l"/>
        <c:majorGridlines/>
        <c:numFmt formatCode="General" sourceLinked="1"/>
        <c:tickLblPos val="nextTo"/>
        <c:crossAx val="781118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Hoja1!$A$2:$A$8</c:f>
              <c:strCache>
                <c:ptCount val="7"/>
                <c:pt idx="0">
                  <c:v>CAI - 1A</c:v>
                </c:pt>
                <c:pt idx="1">
                  <c:v>CAI - 1B</c:v>
                </c:pt>
                <c:pt idx="2">
                  <c:v>CAI - 1C</c:v>
                </c:pt>
                <c:pt idx="3">
                  <c:v>SA20 - 1A</c:v>
                </c:pt>
                <c:pt idx="4">
                  <c:v>SA20 - 2A</c:v>
                </c:pt>
                <c:pt idx="5">
                  <c:v>Dietètica 1</c:v>
                </c:pt>
                <c:pt idx="6">
                  <c:v>Dietètica 2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48</c:v>
                </c:pt>
                <c:pt idx="1">
                  <c:v>70</c:v>
                </c:pt>
                <c:pt idx="2">
                  <c:v>65</c:v>
                </c:pt>
                <c:pt idx="3">
                  <c:v>62</c:v>
                </c:pt>
                <c:pt idx="4">
                  <c:v>93</c:v>
                </c:pt>
                <c:pt idx="5">
                  <c:v>50</c:v>
                </c:pt>
                <c:pt idx="6">
                  <c:v>87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Hoja1!$A$2:$A$8</c:f>
              <c:strCache>
                <c:ptCount val="7"/>
                <c:pt idx="0">
                  <c:v>CAI - 1A</c:v>
                </c:pt>
                <c:pt idx="1">
                  <c:v>CAI - 1B</c:v>
                </c:pt>
                <c:pt idx="2">
                  <c:v>CAI - 1C</c:v>
                </c:pt>
                <c:pt idx="3">
                  <c:v>SA20 - 1A</c:v>
                </c:pt>
                <c:pt idx="4">
                  <c:v>SA20 - 2A</c:v>
                </c:pt>
                <c:pt idx="5">
                  <c:v>Dietètica 1</c:v>
                </c:pt>
                <c:pt idx="6">
                  <c:v>Dietètica 2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69</c:v>
                </c:pt>
                <c:pt idx="1">
                  <c:v>70</c:v>
                </c:pt>
                <c:pt idx="2">
                  <c:v>69</c:v>
                </c:pt>
                <c:pt idx="3">
                  <c:v>64</c:v>
                </c:pt>
                <c:pt idx="4">
                  <c:v>80</c:v>
                </c:pt>
                <c:pt idx="5">
                  <c:v>87</c:v>
                </c:pt>
                <c:pt idx="6">
                  <c:v>87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Hoja1!$A$2:$A$8</c:f>
              <c:strCache>
                <c:ptCount val="7"/>
                <c:pt idx="0">
                  <c:v>CAI - 1A</c:v>
                </c:pt>
                <c:pt idx="1">
                  <c:v>CAI - 1B</c:v>
                </c:pt>
                <c:pt idx="2">
                  <c:v>CAI - 1C</c:v>
                </c:pt>
                <c:pt idx="3">
                  <c:v>SA20 - 1A</c:v>
                </c:pt>
                <c:pt idx="4">
                  <c:v>SA20 - 2A</c:v>
                </c:pt>
                <c:pt idx="5">
                  <c:v>Dietètica 1</c:v>
                </c:pt>
                <c:pt idx="6">
                  <c:v>Dietètica 2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  <c:pt idx="0">
                  <c:v>59</c:v>
                </c:pt>
                <c:pt idx="1">
                  <c:v>72</c:v>
                </c:pt>
                <c:pt idx="3">
                  <c:v>52</c:v>
                </c:pt>
                <c:pt idx="5">
                  <c:v>77</c:v>
                </c:pt>
                <c:pt idx="6">
                  <c:v>81</c:v>
                </c:pt>
              </c:numCache>
            </c:numRef>
          </c:val>
        </c:ser>
        <c:axId val="80679680"/>
        <c:axId val="80681216"/>
      </c:barChart>
      <c:catAx>
        <c:axId val="80679680"/>
        <c:scaling>
          <c:orientation val="minMax"/>
        </c:scaling>
        <c:axPos val="b"/>
        <c:tickLblPos val="nextTo"/>
        <c:crossAx val="80681216"/>
        <c:crosses val="autoZero"/>
        <c:auto val="1"/>
        <c:lblAlgn val="ctr"/>
        <c:lblOffset val="100"/>
      </c:catAx>
      <c:valAx>
        <c:axId val="80681216"/>
        <c:scaling>
          <c:orientation val="minMax"/>
        </c:scaling>
        <c:axPos val="l"/>
        <c:majorGridlines/>
        <c:numFmt formatCode="General" sourceLinked="1"/>
        <c:tickLblPos val="nextTo"/>
        <c:crossAx val="806796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style val="4"/>
  <c:chart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MCA% 11-12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ASO - 1A</c:v>
                </c:pt>
                <c:pt idx="1">
                  <c:v>ASO - 2A</c:v>
                </c:pt>
                <c:pt idx="2">
                  <c:v>IS - 1A</c:v>
                </c:pt>
                <c:pt idx="3">
                  <c:v>IS - 2A</c:v>
                </c:pt>
                <c:pt idx="4">
                  <c:v>SCB0 - 1A</c:v>
                </c:pt>
                <c:pt idx="5">
                  <c:v>SCB0 - 2A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63</c:v>
                </c:pt>
                <c:pt idx="1">
                  <c:v>90</c:v>
                </c:pt>
                <c:pt idx="2">
                  <c:v>77</c:v>
                </c:pt>
                <c:pt idx="3">
                  <c:v>88</c:v>
                </c:pt>
                <c:pt idx="4">
                  <c:v>90</c:v>
                </c:pt>
                <c:pt idx="5">
                  <c:v>100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MCA% 10-11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ASO - 1A</c:v>
                </c:pt>
                <c:pt idx="1">
                  <c:v>ASO - 2A</c:v>
                </c:pt>
                <c:pt idx="2">
                  <c:v>IS - 1A</c:v>
                </c:pt>
                <c:pt idx="3">
                  <c:v>IS - 2A</c:v>
                </c:pt>
                <c:pt idx="4">
                  <c:v>SCB0 - 1A</c:v>
                </c:pt>
                <c:pt idx="5">
                  <c:v>SCB0 - 2A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63</c:v>
                </c:pt>
                <c:pt idx="1">
                  <c:v>90</c:v>
                </c:pt>
                <c:pt idx="2">
                  <c:v>73</c:v>
                </c:pt>
                <c:pt idx="3">
                  <c:v>100</c:v>
                </c:pt>
                <c:pt idx="4">
                  <c:v>100</c:v>
                </c:pt>
                <c:pt idx="5">
                  <c:v>95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MCA% 09-10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ASO - 1A</c:v>
                </c:pt>
                <c:pt idx="1">
                  <c:v>ASO - 2A</c:v>
                </c:pt>
                <c:pt idx="2">
                  <c:v>IS - 1A</c:v>
                </c:pt>
                <c:pt idx="3">
                  <c:v>IS - 2A</c:v>
                </c:pt>
                <c:pt idx="4">
                  <c:v>SCB0 - 1A</c:v>
                </c:pt>
                <c:pt idx="5">
                  <c:v>SCB0 - 2A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0">
                  <c:v>92</c:v>
                </c:pt>
                <c:pt idx="1">
                  <c:v>88</c:v>
                </c:pt>
                <c:pt idx="2">
                  <c:v>94</c:v>
                </c:pt>
                <c:pt idx="3">
                  <c:v>87</c:v>
                </c:pt>
                <c:pt idx="4">
                  <c:v>93</c:v>
                </c:pt>
              </c:numCache>
            </c:numRef>
          </c:val>
        </c:ser>
        <c:axId val="80491648"/>
        <c:axId val="80493184"/>
      </c:barChart>
      <c:catAx>
        <c:axId val="80491648"/>
        <c:scaling>
          <c:orientation val="minMax"/>
        </c:scaling>
        <c:axPos val="b"/>
        <c:tickLblPos val="nextTo"/>
        <c:crossAx val="80493184"/>
        <c:crosses val="autoZero"/>
        <c:auto val="1"/>
        <c:lblAlgn val="ctr"/>
        <c:lblOffset val="100"/>
      </c:catAx>
      <c:valAx>
        <c:axId val="80493184"/>
        <c:scaling>
          <c:orientation val="minMax"/>
          <c:max val="100"/>
        </c:scaling>
        <c:axPos val="l"/>
        <c:majorGridlines/>
        <c:numFmt formatCode="General" sourceLinked="1"/>
        <c:tickLblPos val="nextTo"/>
        <c:crossAx val="804916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C40C43-A0CA-4132-9E40-18354723A721}" type="datetimeFigureOut">
              <a:rPr lang="es-VE"/>
              <a:pPr>
                <a:defRPr/>
              </a:pPr>
              <a:t>16/12/2011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VE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VE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A75B01-8818-4657-B9FB-489D3D0BE58E}" type="slidenum">
              <a:rPr lang="es-VE"/>
              <a:pPr>
                <a:defRPr/>
              </a:pPr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2</a:t>
            </a:fld>
            <a:endParaRPr lang="es-V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11</a:t>
            </a:fld>
            <a:endParaRPr lang="es-V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12</a:t>
            </a:fld>
            <a:endParaRPr lang="es-V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13</a:t>
            </a:fld>
            <a:endParaRPr lang="es-V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3</a:t>
            </a:fld>
            <a:endParaRPr lang="es-V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4</a:t>
            </a:fld>
            <a:endParaRPr lang="es-V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5</a:t>
            </a:fld>
            <a:endParaRPr lang="es-V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6</a:t>
            </a:fld>
            <a:endParaRPr lang="es-V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7</a:t>
            </a:fld>
            <a:endParaRPr lang="es-V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8</a:t>
            </a:fld>
            <a:endParaRPr lang="es-V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9</a:t>
            </a:fld>
            <a:endParaRPr lang="es-V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A75B01-8818-4657-B9FB-489D3D0BE58E}" type="slidenum">
              <a:rPr lang="es-VE" smtClean="0"/>
              <a:pPr>
                <a:defRPr/>
              </a:pPr>
              <a:t>10</a:t>
            </a:fld>
            <a:endParaRPr lang="es-V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97E48-0589-4318-A1C7-A1F91088230F}" type="datetime1">
              <a:rPr lang="es-VE" smtClean="0"/>
              <a:t>16/12/2011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E8522-A8DB-4F06-987E-F9E6AED2E50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88BD7-E5C0-4608-81AF-B9B5D3871F60}" type="datetime1">
              <a:rPr lang="es-VE" smtClean="0"/>
              <a:t>16/12/2011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E8A17-5FA2-45BE-B64D-5F22C61AE8FD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8D130-97A1-4C1E-8D63-798FE41CAFDD}" type="datetime1">
              <a:rPr lang="es-VE" smtClean="0"/>
              <a:t>16/12/2011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B8AA1-533F-4AFD-A5AA-15612E0A39A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2AC42-46EB-49F6-97B2-86DCFAD1B161}" type="datetime1">
              <a:rPr lang="es-VE" smtClean="0"/>
              <a:t>16/12/2011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29159-C623-47B6-8C48-A55EF48AA3E7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8924F-3D0C-419C-8A33-F5FF86AD4697}" type="datetime1">
              <a:rPr lang="es-VE" smtClean="0"/>
              <a:t>16/12/2011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BFF32-EAAA-4CE4-833C-1943E55E2C68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2EAAF-708D-4209-BD6A-8F4C5A7B30FA}" type="datetime1">
              <a:rPr lang="es-VE" smtClean="0"/>
              <a:t>16/12/2011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C533E-2051-4A91-90F9-E12E6F7AD84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7D2C2-B4F3-42D5-A55E-5AF0D7C557BC}" type="datetime1">
              <a:rPr lang="es-VE" smtClean="0"/>
              <a:t>16/12/2011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A8AC5-5C4A-4751-9F87-4908E8E5EBC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F0DF5-175B-45E4-B7F3-7CDF7385F329}" type="datetime1">
              <a:rPr lang="es-VE" smtClean="0"/>
              <a:t>16/12/2011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FADC5-556F-486B-A2DE-C645C89C96C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26297-2FED-42D1-80DC-12AD45908281}" type="datetime1">
              <a:rPr lang="es-VE" smtClean="0"/>
              <a:t>16/12/2011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D09E0-66FE-4A28-9FC9-B51FEF66DB3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8BA91-1AFC-4DB9-ADE9-6C052E27D0DE}" type="datetime1">
              <a:rPr lang="es-VE" smtClean="0"/>
              <a:t>16/12/2011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EBFE7-CF61-4CED-AC0C-4AAAAD337BD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4224-BED3-4078-8BDE-76DA07FCD81C}" type="datetime1">
              <a:rPr lang="es-VE" smtClean="0"/>
              <a:t>16/12/2011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3E0EC-2A81-4ABB-9F9A-A614722482C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3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FB846F-9073-4F27-89BB-006D4578267D}" type="datetime1">
              <a:rPr lang="es-VE" smtClean="0"/>
              <a:t>16/12/2011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A4E8BD-4B35-4100-A390-B19A8EA2DBC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  <p:sp>
        <p:nvSpPr>
          <p:cNvPr id="3" name="2 Rectángulo"/>
          <p:cNvSpPr/>
          <p:nvPr/>
        </p:nvSpPr>
        <p:spPr>
          <a:xfrm>
            <a:off x="1023021" y="2636912"/>
            <a:ext cx="709796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Estadística 1ª </a:t>
            </a:r>
            <a:r>
              <a:rPr lang="es-ES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Avaluació</a:t>
            </a:r>
            <a:endParaRPr lang="es-ES" sz="5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es-E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Curs</a:t>
            </a:r>
            <a:r>
              <a:rPr lang="es-E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2011/12</a:t>
            </a:r>
            <a:endParaRPr lang="es-E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69479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SERVEIS SOCIOCULTURALS I A LA COMUNITAT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10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611560" y="2492896"/>
          <a:ext cx="806489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65751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TRANSPORT I MANTENIMENT DE VEHICLES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539552" y="2636912"/>
          <a:ext cx="799288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611560" y="2348880"/>
          <a:ext cx="806489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20934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BATXILLERAT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12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611560" y="2348880"/>
          <a:ext cx="8064896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2075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PER ESTUDIS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13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14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483768" y="3429000"/>
            <a:ext cx="38697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4800" b="1" dirty="0" smtClean="0"/>
              <a:t>Moltes gràcies</a:t>
            </a:r>
            <a:endParaRPr lang="ca-E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4004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ADMINISTRACIÓ I GESTIÓ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611560" y="2492896"/>
          <a:ext cx="792088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3880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COMERÇ I MÀRQUETING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9" name="8 Gráfico"/>
          <p:cNvGraphicFramePr/>
          <p:nvPr/>
        </p:nvGraphicFramePr>
        <p:xfrm>
          <a:off x="611560" y="2564904"/>
          <a:ext cx="792088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3828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EDIFICACIÓ I OBRA CIVIL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539552" y="2636912"/>
          <a:ext cx="799288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4463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ELECTRICITAT I ELECTRÒNICA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539552" y="2636912"/>
          <a:ext cx="79208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52238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INFORMÀTICA I COMUNICACIONS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539552" y="2636912"/>
          <a:ext cx="799288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48150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INSTAL·LACIÓ I MANTENIMENT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611560" y="2492896"/>
          <a:ext cx="799288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15808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QUÍMICA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611560" y="2492896"/>
          <a:ext cx="806489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9632" y="2060848"/>
            <a:ext cx="416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b="1" dirty="0" err="1" smtClean="0"/>
              <a:t>MCA</a:t>
            </a:r>
            <a:r>
              <a:rPr lang="ca-ES" b="1" dirty="0" smtClean="0"/>
              <a:t>% :  Mitjana de crèdits aprovats en %</a:t>
            </a:r>
            <a:endParaRPr lang="ca-ES" b="1" dirty="0"/>
          </a:p>
        </p:txBody>
      </p:sp>
      <p:sp>
        <p:nvSpPr>
          <p:cNvPr id="4" name="3 CuadroTexto"/>
          <p:cNvSpPr txBox="1"/>
          <p:nvPr/>
        </p:nvSpPr>
        <p:spPr>
          <a:xfrm>
            <a:off x="1259632" y="1484784"/>
            <a:ext cx="1419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SANITAT</a:t>
            </a:r>
            <a:endParaRPr lang="es-ES" sz="2800" b="1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09E0-66FE-4A28-9FC9-B51FEF66DB3E}" type="slidenum">
              <a:rPr lang="es-ES" b="1" smtClean="0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755576" y="620688"/>
            <a:ext cx="78488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800" b="1" dirty="0" smtClean="0">
                <a:solidFill>
                  <a:schemeClr val="tx1"/>
                </a:solidFill>
              </a:rPr>
              <a:t>Estadística 1ª Avaluació curs 2011/12</a:t>
            </a:r>
            <a:endParaRPr lang="ca-E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611560" y="2492896"/>
          <a:ext cx="7992888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101960085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1AD1F4D-760B-4C90-86B9-31316F5C39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TP101960085_template</Template>
  <TotalTime>62</TotalTime>
  <Words>241</Words>
  <Application>Microsoft Office PowerPoint</Application>
  <PresentationFormat>Presentación en pantalla (4:3)</PresentationFormat>
  <Paragraphs>66</Paragraphs>
  <Slides>14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TP101960085_template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CE</dc:creator>
  <cp:lastModifiedBy>CE</cp:lastModifiedBy>
  <cp:revision>15</cp:revision>
  <dcterms:created xsi:type="dcterms:W3CDTF">2011-12-16T11:02:45Z</dcterms:created>
  <dcterms:modified xsi:type="dcterms:W3CDTF">2011-12-16T15:31:43Z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TC019600869991</vt:lpwstr>
  </property>
</Properties>
</file>